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304" r:id="rId39"/>
    <p:sldId id="296" r:id="rId40"/>
    <p:sldId id="297" r:id="rId41"/>
    <p:sldId id="298" r:id="rId42"/>
    <p:sldId id="299" r:id="rId43"/>
    <p:sldId id="300" r:id="rId44"/>
    <p:sldId id="301" r:id="rId45"/>
    <p:sldId id="302" r:id="rId46"/>
    <p:sldId id="303"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3" d="100"/>
          <a:sy n="73" d="100"/>
        </p:scale>
        <p:origin x="-129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8A6637-BC6B-4299-B2AA-9680A1BA763D}" type="datetimeFigureOut">
              <a:rPr lang="en-US" smtClean="0"/>
              <a:pPr/>
              <a:t>7/15/2012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3652B-A74A-4297-A43B-780EE9A9A2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8A6637-BC6B-4299-B2AA-9680A1BA763D}" type="datetimeFigureOut">
              <a:rPr lang="en-US" smtClean="0"/>
              <a:pPr/>
              <a:t>7/15/2012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3652B-A74A-4297-A43B-780EE9A9A2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8A6637-BC6B-4299-B2AA-9680A1BA763D}" type="datetimeFigureOut">
              <a:rPr lang="en-US" smtClean="0"/>
              <a:pPr/>
              <a:t>7/15/2012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3652B-A74A-4297-A43B-780EE9A9A2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8A6637-BC6B-4299-B2AA-9680A1BA763D}" type="datetimeFigureOut">
              <a:rPr lang="en-US" smtClean="0"/>
              <a:pPr/>
              <a:t>7/15/2012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3652B-A74A-4297-A43B-780EE9A9A2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8A6637-BC6B-4299-B2AA-9680A1BA763D}" type="datetimeFigureOut">
              <a:rPr lang="en-US" smtClean="0"/>
              <a:pPr/>
              <a:t>7/15/2012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3652B-A74A-4297-A43B-780EE9A9A2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8A6637-BC6B-4299-B2AA-9680A1BA763D}" type="datetimeFigureOut">
              <a:rPr lang="en-US" smtClean="0"/>
              <a:pPr/>
              <a:t>7/15/2012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23652B-A74A-4297-A43B-780EE9A9A2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8A6637-BC6B-4299-B2AA-9680A1BA763D}" type="datetimeFigureOut">
              <a:rPr lang="en-US" smtClean="0"/>
              <a:pPr/>
              <a:t>7/15/2012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23652B-A74A-4297-A43B-780EE9A9A2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8A6637-BC6B-4299-B2AA-9680A1BA763D}" type="datetimeFigureOut">
              <a:rPr lang="en-US" smtClean="0"/>
              <a:pPr/>
              <a:t>7/15/2012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23652B-A74A-4297-A43B-780EE9A9A2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8A6637-BC6B-4299-B2AA-9680A1BA763D}" type="datetimeFigureOut">
              <a:rPr lang="en-US" smtClean="0"/>
              <a:pPr/>
              <a:t>7/15/2012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23652B-A74A-4297-A43B-780EE9A9A2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8A6637-BC6B-4299-B2AA-9680A1BA763D}" type="datetimeFigureOut">
              <a:rPr lang="en-US" smtClean="0"/>
              <a:pPr/>
              <a:t>7/15/2012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23652B-A74A-4297-A43B-780EE9A9A2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8A6637-BC6B-4299-B2AA-9680A1BA763D}" type="datetimeFigureOut">
              <a:rPr lang="en-US" smtClean="0"/>
              <a:pPr/>
              <a:t>7/15/2012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23652B-A74A-4297-A43B-780EE9A9A2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A6637-BC6B-4299-B2AA-9680A1BA763D}" type="datetimeFigureOut">
              <a:rPr lang="en-US" smtClean="0"/>
              <a:pPr/>
              <a:t>7/15/2012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23652B-A74A-4297-A43B-780EE9A9A2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457200"/>
            <a:ext cx="8991600" cy="3657600"/>
          </a:xfrm>
        </p:spPr>
        <p:txBody>
          <a:bodyPr>
            <a:normAutofit fontScale="90000"/>
          </a:bodyPr>
          <a:lstStyle/>
          <a:p>
            <a:r>
              <a:rPr lang="en-US" dirty="0" smtClean="0">
                <a:solidFill>
                  <a:schemeClr val="tx2"/>
                </a:solidFill>
              </a:rPr>
              <a:t>A</a:t>
            </a:r>
            <a:br>
              <a:rPr lang="en-US" dirty="0" smtClean="0">
                <a:solidFill>
                  <a:schemeClr val="tx2"/>
                </a:solidFill>
              </a:rPr>
            </a:br>
            <a:r>
              <a:rPr lang="en-US" dirty="0" smtClean="0">
                <a:solidFill>
                  <a:schemeClr val="tx2"/>
                </a:solidFill>
              </a:rPr>
              <a:t> PROJECT</a:t>
            </a:r>
            <a:br>
              <a:rPr lang="en-US" dirty="0" smtClean="0">
                <a:solidFill>
                  <a:schemeClr val="tx2"/>
                </a:solidFill>
              </a:rPr>
            </a:br>
            <a:r>
              <a:rPr lang="en-US" dirty="0" smtClean="0">
                <a:solidFill>
                  <a:schemeClr val="tx2"/>
                </a:solidFill>
              </a:rPr>
              <a:t>ON</a:t>
            </a:r>
            <a:br>
              <a:rPr lang="en-US" dirty="0" smtClean="0">
                <a:solidFill>
                  <a:schemeClr val="tx2"/>
                </a:solidFill>
              </a:rPr>
            </a:br>
            <a:r>
              <a:rPr lang="en-US" dirty="0" smtClean="0">
                <a:solidFill>
                  <a:schemeClr val="tx2"/>
                </a:solidFill>
              </a:rPr>
              <a:t>“EFFECT </a:t>
            </a:r>
            <a:r>
              <a:rPr lang="en-US" dirty="0" smtClean="0">
                <a:solidFill>
                  <a:schemeClr val="tx2"/>
                </a:solidFill>
              </a:rPr>
              <a:t>OF PARTICLE SIZE OF CALCIUM CARBONATE ON PP </a:t>
            </a:r>
            <a:r>
              <a:rPr lang="en-US" dirty="0" smtClean="0">
                <a:solidFill>
                  <a:schemeClr val="tx2"/>
                </a:solidFill>
              </a:rPr>
              <a:t>COMPOSITES”.</a:t>
            </a:r>
            <a:r>
              <a:rPr lang="en-US" dirty="0" smtClean="0"/>
              <a:t/>
            </a:r>
            <a:br>
              <a:rPr lang="en-US" dirty="0" smtClean="0"/>
            </a:br>
            <a:r>
              <a:rPr lang="en-US" dirty="0" smtClean="0">
                <a:solidFill>
                  <a:schemeClr val="accent2">
                    <a:lumMod val="75000"/>
                  </a:schemeClr>
                </a:solidFill>
              </a:rPr>
              <a:t>Under The Guidance </a:t>
            </a:r>
            <a:br>
              <a:rPr lang="en-US" dirty="0" smtClean="0">
                <a:solidFill>
                  <a:schemeClr val="accent2">
                    <a:lumMod val="75000"/>
                  </a:schemeClr>
                </a:solidFill>
              </a:rPr>
            </a:br>
            <a:r>
              <a:rPr lang="en-US" dirty="0" smtClean="0">
                <a:solidFill>
                  <a:schemeClr val="accent2">
                    <a:lumMod val="75000"/>
                  </a:schemeClr>
                </a:solidFill>
              </a:rPr>
              <a:t>Of</a:t>
            </a:r>
            <a:br>
              <a:rPr lang="en-US" dirty="0" smtClean="0">
                <a:solidFill>
                  <a:schemeClr val="accent2">
                    <a:lumMod val="75000"/>
                  </a:schemeClr>
                </a:solidFill>
              </a:rPr>
            </a:br>
            <a:r>
              <a:rPr lang="en-US" dirty="0" smtClean="0">
                <a:solidFill>
                  <a:schemeClr val="accent2">
                    <a:lumMod val="75000"/>
                  </a:schemeClr>
                </a:solidFill>
              </a:rPr>
              <a:t>Prof.(Dr. G.L.Verma)</a:t>
            </a:r>
            <a:endParaRPr lang="en-US" dirty="0">
              <a:solidFill>
                <a:schemeClr val="accent2">
                  <a:lumMod val="75000"/>
                </a:schemeClr>
              </a:solidFill>
            </a:endParaRPr>
          </a:p>
        </p:txBody>
      </p:sp>
      <p:sp>
        <p:nvSpPr>
          <p:cNvPr id="3" name="Subtitle 2"/>
          <p:cNvSpPr>
            <a:spLocks noGrp="1"/>
          </p:cNvSpPr>
          <p:nvPr>
            <p:ph type="subTitle" idx="1"/>
          </p:nvPr>
        </p:nvSpPr>
        <p:spPr>
          <a:xfrm>
            <a:off x="1371600" y="5029200"/>
            <a:ext cx="6400800" cy="1828800"/>
          </a:xfrm>
        </p:spPr>
        <p:txBody>
          <a:bodyPr>
            <a:normAutofit/>
          </a:bodyPr>
          <a:lstStyle/>
          <a:p>
            <a:pPr>
              <a:defRPr/>
            </a:pPr>
            <a:r>
              <a:rPr lang="en-US" b="1" i="1" dirty="0">
                <a:solidFill>
                  <a:schemeClr val="tx2">
                    <a:lumMod val="50000"/>
                  </a:schemeClr>
                </a:solidFill>
                <a:latin typeface="Arial" pitchFamily="34" charset="0"/>
                <a:cs typeface="Arial" pitchFamily="34" charset="0"/>
              </a:rPr>
              <a:t>RAVI NARAIAN PANDEY</a:t>
            </a:r>
          </a:p>
          <a:p>
            <a:pPr>
              <a:defRPr/>
            </a:pPr>
            <a:r>
              <a:rPr lang="en-US" b="1" i="1" dirty="0">
                <a:solidFill>
                  <a:schemeClr val="tx2">
                    <a:lumMod val="50000"/>
                  </a:schemeClr>
                </a:solidFill>
                <a:latin typeface="Arial" pitchFamily="34" charset="0"/>
                <a:cs typeface="Arial" pitchFamily="34" charset="0"/>
              </a:rPr>
              <a:t>M Tech.-2</a:t>
            </a:r>
            <a:r>
              <a:rPr lang="en-US" b="1" i="1" baseline="30000" dirty="0">
                <a:solidFill>
                  <a:schemeClr val="tx2">
                    <a:lumMod val="50000"/>
                  </a:schemeClr>
                </a:solidFill>
                <a:latin typeface="Arial" pitchFamily="34" charset="0"/>
                <a:cs typeface="Arial" pitchFamily="34" charset="0"/>
              </a:rPr>
              <a:t>nd</a:t>
            </a:r>
            <a:r>
              <a:rPr lang="en-US" b="1" i="1" dirty="0">
                <a:solidFill>
                  <a:schemeClr val="tx2">
                    <a:lumMod val="50000"/>
                  </a:schemeClr>
                </a:solidFill>
                <a:latin typeface="Arial" pitchFamily="34" charset="0"/>
                <a:cs typeface="Arial" pitchFamily="34" charset="0"/>
              </a:rPr>
              <a:t> year.</a:t>
            </a:r>
          </a:p>
          <a:p>
            <a:pPr>
              <a:defRPr/>
            </a:pPr>
            <a:r>
              <a:rPr lang="en-US" b="1" i="1" dirty="0">
                <a:solidFill>
                  <a:schemeClr val="tx2">
                    <a:lumMod val="50000"/>
                  </a:schemeClr>
                </a:solidFill>
                <a:latin typeface="Arial" pitchFamily="34" charset="0"/>
                <a:cs typeface="Arial" pitchFamily="34" charset="0"/>
              </a:rPr>
              <a:t>DTU—DELHI.</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NANOCOMPOSITE STRUCTURE</a:t>
            </a:r>
            <a:endParaRPr lang="en-US" dirty="0">
              <a:solidFill>
                <a:srgbClr val="FF0000"/>
              </a:solidFill>
            </a:endParaRPr>
          </a:p>
        </p:txBody>
      </p:sp>
      <p:sp>
        <p:nvSpPr>
          <p:cNvPr id="3" name="Content Placeholder 2"/>
          <p:cNvSpPr>
            <a:spLocks noGrp="1"/>
          </p:cNvSpPr>
          <p:nvPr>
            <p:ph idx="1"/>
          </p:nvPr>
        </p:nvSpPr>
        <p:spPr>
          <a:xfrm>
            <a:off x="0" y="1447800"/>
            <a:ext cx="9144000" cy="5410200"/>
          </a:xfrm>
        </p:spPr>
        <p:txBody>
          <a:bodyPr>
            <a:normAutofit/>
          </a:bodyPr>
          <a:lstStyle/>
          <a:p>
            <a:pPr algn="just"/>
            <a:r>
              <a:rPr lang="en-US" sz="2800" dirty="0" smtClean="0">
                <a:latin typeface="Arial" pitchFamily="34" charset="0"/>
                <a:cs typeface="Arial" pitchFamily="34" charset="0"/>
              </a:rPr>
              <a:t>In general, the structure of polymer/clay </a:t>
            </a:r>
            <a:r>
              <a:rPr lang="en-US" sz="2800" dirty="0" smtClean="0">
                <a:latin typeface="Arial" pitchFamily="34" charset="0"/>
                <a:cs typeface="Arial" pitchFamily="34" charset="0"/>
              </a:rPr>
              <a:t>nanocomposite </a:t>
            </a:r>
            <a:r>
              <a:rPr lang="en-US" sz="2800" dirty="0" smtClean="0">
                <a:latin typeface="Arial" pitchFamily="34" charset="0"/>
                <a:cs typeface="Arial" pitchFamily="34" charset="0"/>
              </a:rPr>
              <a:t>is classified according to the level of intercalation and exfoliation of </a:t>
            </a:r>
            <a:r>
              <a:rPr lang="en-US" sz="2800" dirty="0" smtClean="0">
                <a:latin typeface="Arial" pitchFamily="34" charset="0"/>
                <a:cs typeface="Arial" pitchFamily="34" charset="0"/>
              </a:rPr>
              <a:t>polymer </a:t>
            </a:r>
            <a:r>
              <a:rPr lang="en-US" sz="2800" dirty="0" smtClean="0">
                <a:latin typeface="Arial" pitchFamily="34" charset="0"/>
                <a:cs typeface="Arial" pitchFamily="34" charset="0"/>
              </a:rPr>
              <a:t>chains into the clay galleries</a:t>
            </a:r>
            <a:r>
              <a:rPr lang="en-US" sz="2800" dirty="0" smtClean="0">
                <a:latin typeface="Arial" pitchFamily="34" charset="0"/>
                <a:cs typeface="Arial" pitchFamily="34" charset="0"/>
              </a:rPr>
              <a:t>.</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Various parameters including clay nature, organic modifier, polymer matrix and method of preparation are effective.</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PHASE SEPARATED STRUCTURE.</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pPr algn="just"/>
            <a:r>
              <a:rPr lang="en-US" dirty="0" smtClean="0">
                <a:latin typeface="Arial" pitchFamily="34" charset="0"/>
                <a:cs typeface="Arial" pitchFamily="34" charset="0"/>
              </a:rPr>
              <a:t>When the organic polymer is interacted with inorganic clay(unmodified),the polymer is unable to intercalate within the clay layers and the clay is dispersed as aggregates or particles with layers stacked together within the polymer matrix. </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The obtained composite structure is considered as “Phase separated”.</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INTERCALATED </a:t>
            </a:r>
            <a:r>
              <a:rPr lang="en-US" b="1" dirty="0" smtClean="0">
                <a:solidFill>
                  <a:srgbClr val="FF0000"/>
                </a:solidFill>
              </a:rPr>
              <a:t>STRUCTURE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latin typeface="Arial" pitchFamily="34" charset="0"/>
                <a:cs typeface="Arial" pitchFamily="34" charset="0"/>
              </a:rPr>
              <a:t>When one or more polymer chains are inserted into the inter layer space and cause to the increasing of the inter layer spacing, but the periodic array of the clay layer is still exist, the intercalated nanocomposite is formed.</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EXFOLATED </a:t>
            </a:r>
            <a:r>
              <a:rPr lang="en-US" b="1" dirty="0" smtClean="0">
                <a:solidFill>
                  <a:srgbClr val="FF0000"/>
                </a:solidFill>
              </a:rPr>
              <a:t>STRUCTURE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latin typeface="Arial" pitchFamily="34" charset="0"/>
                <a:cs typeface="Arial" pitchFamily="34" charset="0"/>
              </a:rPr>
              <a:t>Exfoliated or delaminated structure is obtained when the insertion of polymer chains into the clay galleries causes to the separation of the layers one another's and individual layers are dispersed within the polymer matrix.</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EXTRUSION </a:t>
            </a:r>
            <a:r>
              <a:rPr lang="en-US" b="1" dirty="0" smtClean="0">
                <a:solidFill>
                  <a:srgbClr val="FF0000"/>
                </a:solidFill>
              </a:rPr>
              <a:t>TECHNOLOGY</a:t>
            </a:r>
            <a:endParaRPr lang="en-US" dirty="0">
              <a:solidFill>
                <a:srgbClr val="FF0000"/>
              </a:solidFill>
            </a:endParaRPr>
          </a:p>
        </p:txBody>
      </p:sp>
      <p:sp>
        <p:nvSpPr>
          <p:cNvPr id="3" name="Content Placeholder 2"/>
          <p:cNvSpPr>
            <a:spLocks noGrp="1"/>
          </p:cNvSpPr>
          <p:nvPr>
            <p:ph idx="1"/>
          </p:nvPr>
        </p:nvSpPr>
        <p:spPr/>
        <p:txBody>
          <a:bodyPr/>
          <a:lstStyle/>
          <a:p>
            <a:pPr algn="just"/>
            <a:r>
              <a:rPr lang="en-US" dirty="0" smtClean="0">
                <a:latin typeface="Arial" pitchFamily="34" charset="0"/>
                <a:cs typeface="Arial" pitchFamily="34" charset="0"/>
              </a:rPr>
              <a:t>Extrusion is one the most versatile processes, it converts a plastics material into </a:t>
            </a:r>
            <a:r>
              <a:rPr lang="en-US" dirty="0" smtClean="0">
                <a:latin typeface="Arial" pitchFamily="34" charset="0"/>
                <a:cs typeface="Arial" pitchFamily="34" charset="0"/>
              </a:rPr>
              <a:t>product of </a:t>
            </a:r>
            <a:r>
              <a:rPr lang="en-US" dirty="0" smtClean="0">
                <a:latin typeface="Arial" pitchFamily="34" charset="0"/>
                <a:cs typeface="Arial" pitchFamily="34" charset="0"/>
              </a:rPr>
              <a:t>the specific cross sections by forcing the material through an orifice called die </a:t>
            </a:r>
            <a:r>
              <a:rPr lang="en-US" dirty="0" smtClean="0">
                <a:latin typeface="Arial" pitchFamily="34" charset="0"/>
                <a:cs typeface="Arial" pitchFamily="34" charset="0"/>
              </a:rPr>
              <a:t>under controlled conditions.</a:t>
            </a:r>
          </a:p>
          <a:p>
            <a:pPr algn="just"/>
            <a:r>
              <a:rPr lang="en-US" dirty="0" smtClean="0">
                <a:latin typeface="Arial" pitchFamily="34" charset="0"/>
                <a:cs typeface="Arial" pitchFamily="34" charset="0"/>
              </a:rPr>
              <a:t>There are specific requirements that must be satisfied </a:t>
            </a:r>
            <a:r>
              <a:rPr lang="en-US" dirty="0" smtClean="0">
                <a:latin typeface="Arial" pitchFamily="34" charset="0"/>
                <a:cs typeface="Arial" pitchFamily="34" charset="0"/>
              </a:rPr>
              <a:t>concerning both </a:t>
            </a:r>
            <a:r>
              <a:rPr lang="en-US" dirty="0" smtClean="0">
                <a:latin typeface="Arial" pitchFamily="34" charset="0"/>
                <a:cs typeface="Arial" pitchFamily="34" charset="0"/>
              </a:rPr>
              <a:t>equipment and the raw material.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PRINCIPLES</a:t>
            </a:r>
            <a:endParaRPr lang="en-US" dirty="0">
              <a:solidFill>
                <a:srgbClr val="FF0000"/>
              </a:solidFill>
            </a:endParaRPr>
          </a:p>
        </p:txBody>
      </p:sp>
      <p:sp>
        <p:nvSpPr>
          <p:cNvPr id="3" name="Content Placeholder 2"/>
          <p:cNvSpPr>
            <a:spLocks noGrp="1"/>
          </p:cNvSpPr>
          <p:nvPr>
            <p:ph idx="1"/>
          </p:nvPr>
        </p:nvSpPr>
        <p:spPr>
          <a:xfrm>
            <a:off x="0" y="1219200"/>
            <a:ext cx="9144000" cy="5638800"/>
          </a:xfrm>
        </p:spPr>
        <p:txBody>
          <a:bodyPr>
            <a:normAutofit fontScale="92500" lnSpcReduction="20000"/>
          </a:bodyPr>
          <a:lstStyle/>
          <a:p>
            <a:pPr algn="just"/>
            <a:r>
              <a:rPr lang="en-US" sz="3500" dirty="0" smtClean="0">
                <a:latin typeface="Arial" pitchFamily="34" charset="0"/>
                <a:cs typeface="Arial" pitchFamily="34" charset="0"/>
              </a:rPr>
              <a:t>The required materials (polymers, additives) are fed through a feed hopper into a </a:t>
            </a:r>
            <a:r>
              <a:rPr lang="en-US" sz="3500" dirty="0" smtClean="0">
                <a:latin typeface="Arial" pitchFamily="34" charset="0"/>
                <a:cs typeface="Arial" pitchFamily="34" charset="0"/>
              </a:rPr>
              <a:t>barrel.</a:t>
            </a:r>
          </a:p>
          <a:p>
            <a:pPr algn="just"/>
            <a:r>
              <a:rPr lang="en-US" sz="3500" dirty="0" smtClean="0">
                <a:latin typeface="Arial" pitchFamily="34" charset="0"/>
                <a:cs typeface="Arial" pitchFamily="34" charset="0"/>
              </a:rPr>
              <a:t>The </a:t>
            </a:r>
            <a:r>
              <a:rPr lang="en-US" sz="3500" dirty="0" smtClean="0">
                <a:latin typeface="Arial" pitchFamily="34" charset="0"/>
                <a:cs typeface="Arial" pitchFamily="34" charset="0"/>
              </a:rPr>
              <a:t>polymeric materials soften by the heat from the external heaters and generated by frictional forces.</a:t>
            </a:r>
          </a:p>
          <a:p>
            <a:pPr algn="just"/>
            <a:r>
              <a:rPr lang="en-US" sz="3500" dirty="0" smtClean="0">
                <a:latin typeface="Arial" pitchFamily="34" charset="0"/>
                <a:cs typeface="Arial" pitchFamily="34" charset="0"/>
              </a:rPr>
              <a:t>The energy needed to convert the cold particle into a hot viscous melt depends on </a:t>
            </a:r>
            <a:r>
              <a:rPr lang="en-US" sz="3500" dirty="0" smtClean="0">
                <a:latin typeface="Arial" pitchFamily="34" charset="0"/>
                <a:cs typeface="Arial" pitchFamily="34" charset="0"/>
              </a:rPr>
              <a:t>the specific </a:t>
            </a:r>
            <a:r>
              <a:rPr lang="en-US" sz="3500" dirty="0" smtClean="0">
                <a:latin typeface="Arial" pitchFamily="34" charset="0"/>
                <a:cs typeface="Arial" pitchFamily="34" charset="0"/>
              </a:rPr>
              <a:t>heat, heat of melting, the maximum temperature of the extrusion</a:t>
            </a:r>
            <a:r>
              <a:rPr lang="en-US" sz="3500" dirty="0" smtClean="0">
                <a:latin typeface="Arial" pitchFamily="34" charset="0"/>
                <a:cs typeface="Arial" pitchFamily="34" charset="0"/>
              </a:rPr>
              <a:t>.</a:t>
            </a:r>
          </a:p>
          <a:p>
            <a:pPr algn="just"/>
            <a:r>
              <a:rPr lang="en-US" sz="3500" dirty="0" smtClean="0">
                <a:latin typeface="Arial" pitchFamily="34" charset="0"/>
                <a:cs typeface="Arial" pitchFamily="34" charset="0"/>
              </a:rPr>
              <a:t> </a:t>
            </a:r>
            <a:r>
              <a:rPr lang="en-US" sz="3500" dirty="0" smtClean="0">
                <a:latin typeface="Arial" pitchFamily="34" charset="0"/>
                <a:cs typeface="Arial" pitchFamily="34" charset="0"/>
              </a:rPr>
              <a:t>The transfer of heat into individual pellets by thermal conductivity</a:t>
            </a:r>
            <a:r>
              <a:rPr lang="en-US" sz="3500" dirty="0" smtClean="0">
                <a:latin typeface="Arial" pitchFamily="34" charset="0"/>
                <a:cs typeface="Arial" pitchFamily="34" charset="0"/>
              </a:rPr>
              <a:t>.</a:t>
            </a:r>
          </a:p>
          <a:p>
            <a:pPr algn="just"/>
            <a:r>
              <a:rPr lang="en-US" sz="3500" dirty="0" smtClean="0">
                <a:latin typeface="Arial" pitchFamily="34" charset="0"/>
                <a:cs typeface="Arial" pitchFamily="34" charset="0"/>
              </a:rPr>
              <a:t> </a:t>
            </a:r>
            <a:r>
              <a:rPr lang="en-US" sz="3500" dirty="0" smtClean="0">
                <a:latin typeface="Arial" pitchFamily="34" charset="0"/>
                <a:cs typeface="Arial" pitchFamily="34" charset="0"/>
              </a:rPr>
              <a:t>Thermal conduction is important in removing the heat from the melt in order to solidify it.</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CLASIFICATION</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686800" cy="5791200"/>
          </a:xfrm>
        </p:spPr>
        <p:txBody>
          <a:bodyPr>
            <a:normAutofit fontScale="92500" lnSpcReduction="20000"/>
          </a:bodyPr>
          <a:lstStyle/>
          <a:p>
            <a:pPr>
              <a:buNone/>
            </a:pPr>
            <a:r>
              <a:rPr lang="en-US" b="1" dirty="0" smtClean="0"/>
              <a:t>1.Batch </a:t>
            </a:r>
            <a:r>
              <a:rPr lang="en-US" b="1" dirty="0" smtClean="0"/>
              <a:t>–type</a:t>
            </a:r>
            <a:endParaRPr lang="en-US" dirty="0" smtClean="0"/>
          </a:p>
          <a:p>
            <a:pPr lvl="0"/>
            <a:r>
              <a:rPr lang="en-US" dirty="0" smtClean="0"/>
              <a:t>Ram extruder</a:t>
            </a:r>
          </a:p>
          <a:p>
            <a:pPr lvl="0"/>
            <a:r>
              <a:rPr lang="en-US" dirty="0" smtClean="0"/>
              <a:t>Reciprocating screw extruder</a:t>
            </a:r>
          </a:p>
          <a:p>
            <a:pPr>
              <a:buNone/>
            </a:pPr>
            <a:r>
              <a:rPr lang="en-US" b="1" dirty="0" smtClean="0"/>
              <a:t>2.Continuous-Type</a:t>
            </a:r>
            <a:endParaRPr lang="en-US" dirty="0" smtClean="0"/>
          </a:p>
          <a:p>
            <a:pPr lvl="0">
              <a:buNone/>
            </a:pPr>
            <a:r>
              <a:rPr lang="en-US" b="1" dirty="0" smtClean="0"/>
              <a:t>(a)Screw </a:t>
            </a:r>
            <a:r>
              <a:rPr lang="en-US" b="1" dirty="0" smtClean="0"/>
              <a:t>less </a:t>
            </a:r>
            <a:r>
              <a:rPr lang="en-US" b="1" dirty="0" smtClean="0"/>
              <a:t>extruder</a:t>
            </a:r>
          </a:p>
          <a:p>
            <a:pPr lvl="0"/>
            <a:r>
              <a:rPr lang="en-US" dirty="0" smtClean="0"/>
              <a:t>Disk </a:t>
            </a:r>
            <a:r>
              <a:rPr lang="en-US" dirty="0" smtClean="0"/>
              <a:t>extruders</a:t>
            </a:r>
          </a:p>
          <a:p>
            <a:pPr lvl="0"/>
            <a:r>
              <a:rPr lang="en-US" dirty="0" smtClean="0"/>
              <a:t>Drum extruders</a:t>
            </a:r>
          </a:p>
          <a:p>
            <a:r>
              <a:rPr lang="en-US" dirty="0" smtClean="0"/>
              <a:t>Other </a:t>
            </a:r>
            <a:r>
              <a:rPr lang="en-US" dirty="0" smtClean="0"/>
              <a:t>extruders</a:t>
            </a:r>
          </a:p>
          <a:p>
            <a:pPr>
              <a:buNone/>
            </a:pPr>
            <a:r>
              <a:rPr lang="en-US" b="1" dirty="0" smtClean="0"/>
              <a:t>(b)Screw </a:t>
            </a:r>
            <a:r>
              <a:rPr lang="en-US" b="1" dirty="0" smtClean="0"/>
              <a:t>extruder</a:t>
            </a:r>
            <a:endParaRPr lang="en-US" dirty="0" smtClean="0"/>
          </a:p>
          <a:p>
            <a:pPr lvl="0"/>
            <a:r>
              <a:rPr lang="en-US" dirty="0" smtClean="0"/>
              <a:t>Single screw extruder</a:t>
            </a:r>
          </a:p>
          <a:p>
            <a:pPr lvl="0"/>
            <a:r>
              <a:rPr lang="en-US" dirty="0" smtClean="0"/>
              <a:t>Twin screw extruder</a:t>
            </a:r>
          </a:p>
          <a:p>
            <a:pPr lvl="0"/>
            <a:r>
              <a:rPr lang="en-US" dirty="0" smtClean="0"/>
              <a:t>Multiple screw extruders.</a:t>
            </a:r>
          </a:p>
          <a:p>
            <a:pPr lvl="0"/>
            <a:endParaRPr lang="en-US" dirty="0" smtClean="0"/>
          </a:p>
          <a:p>
            <a:pPr lvl="0"/>
            <a:endParaRPr lang="en-US" dirty="0" smtClean="0"/>
          </a:p>
          <a:p>
            <a:pPr lvl="0"/>
            <a:endParaRPr lang="en-US" dirty="0" smtClean="0"/>
          </a:p>
          <a:p>
            <a:endParaRPr lang="en-US" b="1"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SCREW DESIGN</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pPr algn="just">
              <a:buNone/>
            </a:pPr>
            <a:r>
              <a:rPr lang="en-US" dirty="0" smtClean="0">
                <a:latin typeface="Arial" pitchFamily="34" charset="0"/>
                <a:cs typeface="Arial" pitchFamily="34" charset="0"/>
              </a:rPr>
              <a:t>Most screws have these three zones:</a:t>
            </a:r>
          </a:p>
          <a:p>
            <a:pPr lvl="0" algn="just"/>
            <a:endParaRPr lang="en-US" dirty="0" smtClean="0">
              <a:latin typeface="Arial" pitchFamily="34" charset="0"/>
              <a:cs typeface="Arial" pitchFamily="34" charset="0"/>
            </a:endParaRPr>
          </a:p>
          <a:p>
            <a:pPr lvl="0" algn="just"/>
            <a:r>
              <a:rPr lang="en-US" b="1" dirty="0" smtClean="0">
                <a:latin typeface="Arial" pitchFamily="34" charset="0"/>
                <a:cs typeface="Arial" pitchFamily="34" charset="0"/>
              </a:rPr>
              <a:t>Feed </a:t>
            </a:r>
            <a:r>
              <a:rPr lang="en-US" b="1" dirty="0" smtClean="0">
                <a:latin typeface="Arial" pitchFamily="34" charset="0"/>
                <a:cs typeface="Arial" pitchFamily="34" charset="0"/>
              </a:rPr>
              <a:t>zone</a:t>
            </a:r>
            <a:r>
              <a:rPr lang="en-US" dirty="0" smtClean="0">
                <a:latin typeface="Arial" pitchFamily="34" charset="0"/>
                <a:cs typeface="Arial" pitchFamily="34" charset="0"/>
              </a:rPr>
              <a:t>. Also called solids conveying. This zone feeds the resin into the </a:t>
            </a:r>
            <a:r>
              <a:rPr lang="en-US" dirty="0" smtClean="0">
                <a:latin typeface="Arial" pitchFamily="34" charset="0"/>
                <a:cs typeface="Arial" pitchFamily="34" charset="0"/>
              </a:rPr>
              <a:t>extruder</a:t>
            </a:r>
            <a:r>
              <a:rPr lang="en-US" dirty="0" smtClean="0">
                <a:latin typeface="Arial" pitchFamily="34" charset="0"/>
                <a:cs typeface="Arial" pitchFamily="34" charset="0"/>
              </a:rPr>
              <a:t>, and the channel depth is usually the same throughout the zone.</a:t>
            </a:r>
          </a:p>
          <a:p>
            <a:pPr lvl="0" algn="just"/>
            <a:r>
              <a:rPr lang="en-US" b="1" dirty="0" smtClean="0">
                <a:latin typeface="Arial" pitchFamily="34" charset="0"/>
                <a:cs typeface="Arial" pitchFamily="34" charset="0"/>
              </a:rPr>
              <a:t>Melting zone. </a:t>
            </a:r>
            <a:r>
              <a:rPr lang="en-US" dirty="0" smtClean="0">
                <a:latin typeface="Arial" pitchFamily="34" charset="0"/>
                <a:cs typeface="Arial" pitchFamily="34" charset="0"/>
              </a:rPr>
              <a:t>Also called the transition or compression zone. Most of the resin </a:t>
            </a:r>
            <a:r>
              <a:rPr lang="en-US" dirty="0" smtClean="0">
                <a:latin typeface="Arial" pitchFamily="34" charset="0"/>
                <a:cs typeface="Arial" pitchFamily="34" charset="0"/>
              </a:rPr>
              <a:t>is melted </a:t>
            </a:r>
            <a:r>
              <a:rPr lang="en-US" dirty="0" smtClean="0">
                <a:latin typeface="Arial" pitchFamily="34" charset="0"/>
                <a:cs typeface="Arial" pitchFamily="34" charset="0"/>
              </a:rPr>
              <a:t>in this section, and the channel depth gets progressively smaller.</a:t>
            </a:r>
          </a:p>
          <a:p>
            <a:pPr algn="just"/>
            <a:r>
              <a:rPr lang="en-US" b="1" dirty="0" smtClean="0">
                <a:latin typeface="Arial" pitchFamily="34" charset="0"/>
                <a:cs typeface="Arial" pitchFamily="34" charset="0"/>
              </a:rPr>
              <a:t>Metering zone. </a:t>
            </a:r>
            <a:r>
              <a:rPr lang="en-US" dirty="0" smtClean="0">
                <a:latin typeface="Arial" pitchFamily="34" charset="0"/>
                <a:cs typeface="Arial" pitchFamily="34" charset="0"/>
              </a:rPr>
              <a:t>Also called melt conveying.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PROBLEM STATEMENT</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Arial" pitchFamily="34" charset="0"/>
                <a:cs typeface="Arial" pitchFamily="34" charset="0"/>
              </a:rPr>
              <a:t>For years, fillers have been used extensively to improve the mechanical properties of polymeric </a:t>
            </a:r>
            <a:r>
              <a:rPr lang="en-US" dirty="0" smtClean="0">
                <a:latin typeface="Arial" pitchFamily="34" charset="0"/>
                <a:cs typeface="Arial" pitchFamily="34" charset="0"/>
              </a:rPr>
              <a:t>material</a:t>
            </a:r>
            <a:r>
              <a:rPr lang="en-US" dirty="0" smtClean="0">
                <a:latin typeface="Arial" pitchFamily="34" charset="0"/>
                <a:cs typeface="Arial" pitchFamily="34" charset="0"/>
              </a:rPr>
              <a:t>. </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Besides the increment obtained in stiffness, hardness, abrasion resistance, and reduced cost of the filled material, the addition of filler to polymer also modify their flow behavior and consequently their process ability</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 </a:t>
            </a:r>
            <a:r>
              <a:rPr lang="en-US" dirty="0" smtClean="0">
                <a:latin typeface="Arial" pitchFamily="34" charset="0"/>
                <a:cs typeface="Arial" pitchFamily="34" charset="0"/>
              </a:rPr>
              <a:t>Study on the hybrid filled PP composites of talc and CaCO3 had been conducted by Leong </a:t>
            </a:r>
            <a:r>
              <a:rPr lang="en-US" i="1" dirty="0" smtClean="0">
                <a:latin typeface="Arial" pitchFamily="34" charset="0"/>
                <a:cs typeface="Arial" pitchFamily="34" charset="0"/>
              </a:rPr>
              <a:t>et al. </a:t>
            </a:r>
            <a:r>
              <a:rPr lang="en-US" dirty="0" smtClean="0">
                <a:latin typeface="Arial" pitchFamily="34" charset="0"/>
                <a:cs typeface="Arial" pitchFamily="34" charset="0"/>
              </a:rPr>
              <a:t>(2001) in order to get a balance material properties and cost.</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CONTINUED</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US" dirty="0" smtClean="0">
                <a:latin typeface="Arial" pitchFamily="34" charset="0"/>
                <a:cs typeface="Arial" pitchFamily="34" charset="0"/>
              </a:rPr>
              <a:t>It has been well documented that the general behavior of adding fillers to polymers will increase the viscosity and decrease melt elasticity of the polymer.</a:t>
            </a:r>
          </a:p>
          <a:p>
            <a:pPr algn="just"/>
            <a:r>
              <a:rPr lang="en-US" dirty="0" smtClean="0">
                <a:latin typeface="Arial" pitchFamily="34" charset="0"/>
                <a:cs typeface="Arial" pitchFamily="34" charset="0"/>
              </a:rPr>
              <a:t>Thus, the effect of filler loading, type and treatment of the filler will be investigated with regards to the flow behavior and as well the </a:t>
            </a:r>
            <a:r>
              <a:rPr lang="en-US" dirty="0" smtClean="0">
                <a:latin typeface="Arial" pitchFamily="34" charset="0"/>
                <a:cs typeface="Arial" pitchFamily="34" charset="0"/>
              </a:rPr>
              <a:t>extrudates </a:t>
            </a:r>
            <a:r>
              <a:rPr lang="en-US" dirty="0" smtClean="0">
                <a:latin typeface="Arial" pitchFamily="34" charset="0"/>
                <a:cs typeface="Arial" pitchFamily="34" charset="0"/>
              </a:rPr>
              <a:t>swell and melt fracture phenomena of the </a:t>
            </a:r>
            <a:r>
              <a:rPr lang="en-US" dirty="0" smtClean="0">
                <a:latin typeface="Arial" pitchFamily="34" charset="0"/>
                <a:cs typeface="Arial" pitchFamily="34" charset="0"/>
              </a:rPr>
              <a:t>composites.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ABSTRACT</a:t>
            </a:r>
            <a:r>
              <a:rPr lang="en-US" dirty="0" smtClean="0"/>
              <a:t/>
            </a:r>
            <a:br>
              <a:rPr lang="en-US" dirty="0" smtClean="0"/>
            </a:br>
            <a:endParaRPr lang="en-US" dirty="0"/>
          </a:p>
        </p:txBody>
      </p:sp>
      <p:sp>
        <p:nvSpPr>
          <p:cNvPr id="3" name="Content Placeholder 2"/>
          <p:cNvSpPr>
            <a:spLocks noGrp="1"/>
          </p:cNvSpPr>
          <p:nvPr>
            <p:ph idx="1"/>
          </p:nvPr>
        </p:nvSpPr>
        <p:spPr>
          <a:xfrm>
            <a:off x="0" y="1143000"/>
            <a:ext cx="9144000" cy="5715000"/>
          </a:xfrm>
        </p:spPr>
        <p:txBody>
          <a:bodyPr>
            <a:normAutofit/>
          </a:bodyPr>
          <a:lstStyle/>
          <a:p>
            <a:pPr algn="just"/>
            <a:r>
              <a:rPr lang="en-US" dirty="0" smtClean="0">
                <a:latin typeface="Arial" pitchFamily="34" charset="0"/>
                <a:cs typeface="Arial" pitchFamily="34" charset="0"/>
              </a:rPr>
              <a:t>A polymer is rarely used as a pure material and the baseline physical, chemical and rheological properties such as molecular weight, strength, stiffness and viscosity are often modified by the addition by the fillers or by blending with another polymer.</a:t>
            </a:r>
          </a:p>
          <a:p>
            <a:pPr algn="just"/>
            <a:r>
              <a:rPr lang="en-US" dirty="0" smtClean="0">
                <a:latin typeface="Arial" pitchFamily="34" charset="0"/>
                <a:cs typeface="Arial" pitchFamily="34" charset="0"/>
              </a:rPr>
              <a:t>However, as many polymers are immiscible compatiblisation and graft processing polymer blends are very important technique to increase miscibility of the blends as well as improve to chemical, physical and mechanical properties.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OBJECTIVES OF STUDY</a:t>
            </a:r>
            <a:r>
              <a:rPr lang="en-US" dirty="0" smtClean="0"/>
              <a:t/>
            </a:r>
            <a:br>
              <a:rPr lang="en-US" dirty="0" smtClean="0"/>
            </a:br>
            <a:endParaRPr lang="en-US" dirty="0"/>
          </a:p>
        </p:txBody>
      </p:sp>
      <p:sp>
        <p:nvSpPr>
          <p:cNvPr id="3" name="Content Placeholder 2"/>
          <p:cNvSpPr>
            <a:spLocks noGrp="1"/>
          </p:cNvSpPr>
          <p:nvPr>
            <p:ph idx="1"/>
          </p:nvPr>
        </p:nvSpPr>
        <p:spPr>
          <a:xfrm>
            <a:off x="0" y="1295400"/>
            <a:ext cx="9144000" cy="5562600"/>
          </a:xfrm>
        </p:spPr>
        <p:txBody>
          <a:bodyPr>
            <a:normAutofit fontScale="92500"/>
          </a:bodyPr>
          <a:lstStyle/>
          <a:p>
            <a:pPr algn="just"/>
            <a:r>
              <a:rPr lang="en-US" sz="3300" dirty="0" smtClean="0">
                <a:latin typeface="Arial" pitchFamily="34" charset="0"/>
                <a:cs typeface="Arial" pitchFamily="34" charset="0"/>
              </a:rPr>
              <a:t>To investigate the effect of different filler loading/ratio, temperature and pressure on the melt flow system of the filler composites, which able to eliminate processing fault and </a:t>
            </a:r>
            <a:r>
              <a:rPr lang="en-US" sz="3300" dirty="0" smtClean="0">
                <a:latin typeface="Arial" pitchFamily="34" charset="0"/>
                <a:cs typeface="Arial" pitchFamily="34" charset="0"/>
              </a:rPr>
              <a:t>defect.</a:t>
            </a:r>
          </a:p>
          <a:p>
            <a:pPr algn="just"/>
            <a:r>
              <a:rPr lang="en-US" sz="3300" dirty="0" smtClean="0">
                <a:latin typeface="Arial" pitchFamily="34" charset="0"/>
                <a:cs typeface="Arial" pitchFamily="34" charset="0"/>
              </a:rPr>
              <a:t>To study for the establishment of better processing conditions and to develop optimum morphology to maximize products performance</a:t>
            </a:r>
            <a:r>
              <a:rPr lang="en-US" sz="3300" dirty="0" smtClean="0">
                <a:latin typeface="Arial" pitchFamily="34" charset="0"/>
                <a:cs typeface="Arial" pitchFamily="34" charset="0"/>
              </a:rPr>
              <a:t>.</a:t>
            </a:r>
          </a:p>
          <a:p>
            <a:pPr algn="just"/>
            <a:r>
              <a:rPr lang="en-US" sz="3300" dirty="0" smtClean="0">
                <a:latin typeface="Arial" pitchFamily="34" charset="0"/>
                <a:cs typeface="Arial" pitchFamily="34" charset="0"/>
              </a:rPr>
              <a:t>To observe the effect of stearic acid treated CaCO3 on the flow behaviors and melt elasticity of the PP hybrid composites.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CHAPTER 2</a:t>
            </a:r>
            <a:br>
              <a:rPr lang="en-US" b="1" dirty="0" smtClean="0">
                <a:solidFill>
                  <a:srgbClr val="FF0000"/>
                </a:solidFill>
              </a:rPr>
            </a:br>
            <a:r>
              <a:rPr lang="en-US" b="1" dirty="0" smtClean="0">
                <a:solidFill>
                  <a:srgbClr val="FF0000"/>
                </a:solidFill>
              </a:rPr>
              <a:t>LITERATURE </a:t>
            </a:r>
            <a:r>
              <a:rPr lang="en-US" b="1" dirty="0" smtClean="0">
                <a:solidFill>
                  <a:srgbClr val="FF0000"/>
                </a:solidFill>
              </a:rPr>
              <a:t>REVIEW</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pPr>
              <a:buNone/>
            </a:pPr>
            <a:r>
              <a:rPr lang="en-US" b="1" dirty="0" smtClean="0"/>
              <a:t>Polypropylene </a:t>
            </a:r>
            <a:r>
              <a:rPr lang="en-US" b="1" dirty="0" smtClean="0"/>
              <a:t>Composites</a:t>
            </a:r>
            <a:r>
              <a:rPr lang="en-US" b="1" dirty="0" smtClean="0"/>
              <a:t>:</a:t>
            </a:r>
            <a:endParaRPr lang="en-US" b="1" dirty="0" smtClean="0"/>
          </a:p>
          <a:p>
            <a:pPr algn="just">
              <a:buNone/>
            </a:pPr>
            <a:r>
              <a:rPr lang="en-US" sz="2400" dirty="0" smtClean="0">
                <a:latin typeface="Arial" pitchFamily="34" charset="0"/>
                <a:cs typeface="Arial" pitchFamily="34" charset="0"/>
              </a:rPr>
              <a:t>Polypropylene (PP) composites have been used in large quantities in numerous fields of applications for many years (</a:t>
            </a:r>
            <a:r>
              <a:rPr lang="en-US" sz="2400" dirty="0" err="1" smtClean="0">
                <a:latin typeface="Arial" pitchFamily="34" charset="0"/>
                <a:cs typeface="Arial" pitchFamily="34" charset="0"/>
              </a:rPr>
              <a:t>Pukanzsky</a:t>
            </a:r>
            <a:r>
              <a:rPr lang="en-US" sz="2400" dirty="0" smtClean="0">
                <a:latin typeface="Arial" pitchFamily="34" charset="0"/>
                <a:cs typeface="Arial" pitchFamily="34" charset="0"/>
              </a:rPr>
              <a:t>, </a:t>
            </a:r>
            <a:r>
              <a:rPr lang="en-US" sz="2400" dirty="0" smtClean="0">
                <a:latin typeface="Arial" pitchFamily="34" charset="0"/>
                <a:cs typeface="Arial" pitchFamily="34" charset="0"/>
              </a:rPr>
              <a:t>1995).</a:t>
            </a:r>
          </a:p>
          <a:p>
            <a:pPr algn="just">
              <a:buNone/>
            </a:pPr>
            <a:r>
              <a:rPr lang="en-US" sz="2400" dirty="0" smtClean="0">
                <a:latin typeface="Arial" pitchFamily="34" charset="0"/>
                <a:cs typeface="Arial" pitchFamily="34" charset="0"/>
              </a:rPr>
              <a:t>Considerable </a:t>
            </a:r>
            <a:r>
              <a:rPr lang="en-US" sz="2400" dirty="0" smtClean="0">
                <a:latin typeface="Arial" pitchFamily="34" charset="0"/>
                <a:cs typeface="Arial" pitchFamily="34" charset="0"/>
              </a:rPr>
              <a:t>efforts have been made to extend the application of PP composites to fields where engineering thermoplastic have been used up to now. </a:t>
            </a:r>
            <a:endParaRPr lang="en-US" sz="2400" dirty="0" smtClean="0">
              <a:latin typeface="Arial" pitchFamily="34" charset="0"/>
              <a:cs typeface="Arial" pitchFamily="34" charset="0"/>
            </a:endParaRPr>
          </a:p>
          <a:p>
            <a:pPr algn="just">
              <a:buNone/>
            </a:pPr>
            <a:r>
              <a:rPr lang="en-US" sz="2400" dirty="0" smtClean="0">
                <a:latin typeface="Arial" pitchFamily="34" charset="0"/>
                <a:cs typeface="Arial" pitchFamily="34" charset="0"/>
              </a:rPr>
              <a:t>Particularly in the automotive industry for the production of bumpers, heater housings, door pockets and trimmings, timing belt covers </a:t>
            </a:r>
            <a:r>
              <a:rPr lang="en-US" sz="2400" dirty="0" smtClean="0">
                <a:latin typeface="Arial" pitchFamily="34" charset="0"/>
                <a:cs typeface="Arial" pitchFamily="34" charset="0"/>
              </a:rPr>
              <a:t>cladding.</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POLYPRPYLENE</a:t>
            </a:r>
            <a:endParaRPr lang="en-US" dirty="0">
              <a:solidFill>
                <a:srgbClr val="FF0000"/>
              </a:solidFill>
            </a:endParaRPr>
          </a:p>
        </p:txBody>
      </p:sp>
      <p:sp>
        <p:nvSpPr>
          <p:cNvPr id="3" name="Content Placeholder 2"/>
          <p:cNvSpPr>
            <a:spLocks noGrp="1"/>
          </p:cNvSpPr>
          <p:nvPr>
            <p:ph idx="1"/>
          </p:nvPr>
        </p:nvSpPr>
        <p:spPr>
          <a:xfrm>
            <a:off x="0" y="1143000"/>
            <a:ext cx="9144000" cy="5715000"/>
          </a:xfrm>
        </p:spPr>
        <p:txBody>
          <a:bodyPr>
            <a:normAutofit fontScale="47500" lnSpcReduction="20000"/>
          </a:bodyPr>
          <a:lstStyle/>
          <a:p>
            <a:pPr algn="just"/>
            <a:r>
              <a:rPr lang="en-US" sz="4200" dirty="0" smtClean="0">
                <a:latin typeface="Arial" pitchFamily="34" charset="0"/>
                <a:cs typeface="Arial" pitchFamily="34" charset="0"/>
              </a:rPr>
              <a:t>Polypropylene (PP) is a versatile thermoplastics offering a useful balance of heat (160°C) and chemical resistance, good mechanical and electrical properties, and processing ease. </a:t>
            </a:r>
            <a:endParaRPr lang="en-US" sz="4200" dirty="0" smtClean="0">
              <a:latin typeface="Arial" pitchFamily="34" charset="0"/>
              <a:cs typeface="Arial" pitchFamily="34" charset="0"/>
            </a:endParaRPr>
          </a:p>
          <a:p>
            <a:pPr algn="just"/>
            <a:endParaRPr lang="en-US" sz="4200" dirty="0" smtClean="0">
              <a:latin typeface="Arial" pitchFamily="34" charset="0"/>
              <a:cs typeface="Arial" pitchFamily="34" charset="0"/>
            </a:endParaRPr>
          </a:p>
          <a:p>
            <a:pPr algn="just"/>
            <a:r>
              <a:rPr lang="en-US" sz="4200" dirty="0" smtClean="0">
                <a:latin typeface="Arial" pitchFamily="34" charset="0"/>
                <a:cs typeface="Arial" pitchFamily="34" charset="0"/>
              </a:rPr>
              <a:t> Natta classified them as:</a:t>
            </a:r>
          </a:p>
          <a:p>
            <a:pPr algn="just"/>
            <a:endParaRPr lang="en-US" sz="4200" dirty="0" smtClean="0">
              <a:latin typeface="Arial" pitchFamily="34" charset="0"/>
              <a:cs typeface="Arial" pitchFamily="34" charset="0"/>
            </a:endParaRPr>
          </a:p>
          <a:p>
            <a:pPr lvl="0" algn="just"/>
            <a:r>
              <a:rPr lang="en-US" sz="4200" dirty="0" smtClean="0">
                <a:latin typeface="Arial" pitchFamily="34" charset="0"/>
                <a:cs typeface="Arial" pitchFamily="34" charset="0"/>
              </a:rPr>
              <a:t> </a:t>
            </a:r>
            <a:r>
              <a:rPr lang="en-US" sz="4200" dirty="0" err="1" smtClean="0">
                <a:latin typeface="Arial" pitchFamily="34" charset="0"/>
                <a:cs typeface="Arial" pitchFamily="34" charset="0"/>
              </a:rPr>
              <a:t>Isotactic</a:t>
            </a:r>
            <a:endParaRPr lang="en-US" sz="4200" dirty="0" smtClean="0">
              <a:latin typeface="Arial" pitchFamily="34" charset="0"/>
              <a:cs typeface="Arial" pitchFamily="34" charset="0"/>
            </a:endParaRPr>
          </a:p>
          <a:p>
            <a:pPr algn="just">
              <a:buNone/>
            </a:pPr>
            <a:r>
              <a:rPr lang="en-US" sz="4200" dirty="0" smtClean="0">
                <a:latin typeface="Arial" pitchFamily="34" charset="0"/>
                <a:cs typeface="Arial" pitchFamily="34" charset="0"/>
              </a:rPr>
              <a:t> </a:t>
            </a:r>
          </a:p>
          <a:p>
            <a:pPr algn="just"/>
            <a:r>
              <a:rPr lang="en-US" sz="4200" dirty="0" smtClean="0">
                <a:latin typeface="Arial" pitchFamily="34" charset="0"/>
                <a:cs typeface="Arial" pitchFamily="34" charset="0"/>
              </a:rPr>
              <a:t>All methyl groups aligned on one side of the chain</a:t>
            </a:r>
          </a:p>
          <a:p>
            <a:pPr algn="just"/>
            <a:endParaRPr lang="en-US" sz="4200" dirty="0" smtClean="0">
              <a:latin typeface="Arial" pitchFamily="34" charset="0"/>
              <a:cs typeface="Arial" pitchFamily="34" charset="0"/>
            </a:endParaRPr>
          </a:p>
          <a:p>
            <a:pPr lvl="0" algn="just"/>
            <a:r>
              <a:rPr lang="en-US" sz="4200" dirty="0" err="1" smtClean="0">
                <a:latin typeface="Arial" pitchFamily="34" charset="0"/>
                <a:cs typeface="Arial" pitchFamily="34" charset="0"/>
              </a:rPr>
              <a:t>Syndiotactic</a:t>
            </a:r>
            <a:endParaRPr lang="en-US" sz="4200" dirty="0" smtClean="0">
              <a:latin typeface="Arial" pitchFamily="34" charset="0"/>
              <a:cs typeface="Arial" pitchFamily="34" charset="0"/>
            </a:endParaRPr>
          </a:p>
          <a:p>
            <a:pPr algn="just">
              <a:buNone/>
            </a:pPr>
            <a:r>
              <a:rPr lang="en-US" sz="4200" dirty="0" smtClean="0">
                <a:latin typeface="Arial" pitchFamily="34" charset="0"/>
                <a:cs typeface="Arial" pitchFamily="34" charset="0"/>
              </a:rPr>
              <a:t> </a:t>
            </a:r>
          </a:p>
          <a:p>
            <a:pPr algn="just"/>
            <a:r>
              <a:rPr lang="en-US" sz="4200" dirty="0" smtClean="0">
                <a:latin typeface="Arial" pitchFamily="34" charset="0"/>
                <a:cs typeface="Arial" pitchFamily="34" charset="0"/>
              </a:rPr>
              <a:t>Methyl groups alternating</a:t>
            </a:r>
          </a:p>
          <a:p>
            <a:pPr algn="just">
              <a:buNone/>
            </a:pPr>
            <a:r>
              <a:rPr lang="en-US" sz="4200" dirty="0" smtClean="0">
                <a:latin typeface="Arial" pitchFamily="34" charset="0"/>
                <a:cs typeface="Arial" pitchFamily="34" charset="0"/>
              </a:rPr>
              <a:t> </a:t>
            </a:r>
          </a:p>
          <a:p>
            <a:pPr lvl="0" algn="just"/>
            <a:r>
              <a:rPr lang="en-US" sz="4200" dirty="0" err="1" smtClean="0">
                <a:latin typeface="Arial" pitchFamily="34" charset="0"/>
                <a:cs typeface="Arial" pitchFamily="34" charset="0"/>
              </a:rPr>
              <a:t>Atactic</a:t>
            </a:r>
            <a:endParaRPr lang="en-US" sz="4200" dirty="0" smtClean="0">
              <a:latin typeface="Arial" pitchFamily="34" charset="0"/>
              <a:cs typeface="Arial" pitchFamily="34" charset="0"/>
            </a:endParaRPr>
          </a:p>
          <a:p>
            <a:pPr algn="just"/>
            <a:endParaRPr lang="en-US" sz="4200" dirty="0" smtClean="0">
              <a:latin typeface="Arial" pitchFamily="34" charset="0"/>
              <a:cs typeface="Arial" pitchFamily="34" charset="0"/>
            </a:endParaRPr>
          </a:p>
          <a:p>
            <a:pPr algn="just"/>
            <a:r>
              <a:rPr lang="en-US" sz="4200" dirty="0" smtClean="0">
                <a:latin typeface="Arial" pitchFamily="34" charset="0"/>
                <a:cs typeface="Arial" pitchFamily="34" charset="0"/>
              </a:rPr>
              <a:t>Methyl groups randomly positioned</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CONTINUED</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fontScale="55000" lnSpcReduction="20000"/>
          </a:bodyPr>
          <a:lstStyle/>
          <a:p>
            <a:pPr algn="just"/>
            <a:r>
              <a:rPr lang="en-US" sz="3600" dirty="0" smtClean="0">
                <a:latin typeface="Arial" pitchFamily="34" charset="0"/>
                <a:cs typeface="Arial" pitchFamily="34" charset="0"/>
              </a:rPr>
              <a:t>Some properties that are usually considered inherent advantages of PP are (Hanna, 1990):</a:t>
            </a:r>
          </a:p>
          <a:p>
            <a:pPr algn="just"/>
            <a:r>
              <a:rPr lang="en-US" sz="3600" dirty="0" smtClean="0">
                <a:latin typeface="Arial" pitchFamily="34" charset="0"/>
                <a:cs typeface="Arial" pitchFamily="34" charset="0"/>
              </a:rPr>
              <a:t> </a:t>
            </a:r>
            <a:r>
              <a:rPr lang="en-US" sz="3600" dirty="0" smtClean="0">
                <a:latin typeface="Arial" pitchFamily="34" charset="0"/>
                <a:cs typeface="Arial" pitchFamily="34" charset="0"/>
              </a:rPr>
              <a:t>Low specific gravity (density)</a:t>
            </a:r>
          </a:p>
          <a:p>
            <a:pPr algn="just"/>
            <a:endParaRPr lang="en-US" sz="3600" dirty="0" smtClean="0">
              <a:latin typeface="Arial" pitchFamily="34" charset="0"/>
              <a:cs typeface="Arial" pitchFamily="34" charset="0"/>
            </a:endParaRPr>
          </a:p>
          <a:p>
            <a:pPr algn="just"/>
            <a:r>
              <a:rPr lang="en-US" sz="3600" dirty="0" smtClean="0">
                <a:latin typeface="Arial" pitchFamily="34" charset="0"/>
                <a:cs typeface="Arial" pitchFamily="34" charset="0"/>
              </a:rPr>
              <a:t> </a:t>
            </a:r>
            <a:r>
              <a:rPr lang="en-US" sz="3600" dirty="0" smtClean="0">
                <a:latin typeface="Arial" pitchFamily="34" charset="0"/>
                <a:cs typeface="Arial" pitchFamily="34" charset="0"/>
              </a:rPr>
              <a:t>Excellent chemical resistance</a:t>
            </a:r>
          </a:p>
          <a:p>
            <a:pPr algn="just">
              <a:buNone/>
            </a:pPr>
            <a:r>
              <a:rPr lang="en-US" sz="3600" dirty="0" smtClean="0">
                <a:latin typeface="Arial" pitchFamily="34" charset="0"/>
                <a:cs typeface="Arial" pitchFamily="34" charset="0"/>
              </a:rPr>
              <a:t> </a:t>
            </a:r>
          </a:p>
          <a:p>
            <a:pPr algn="just"/>
            <a:r>
              <a:rPr lang="en-US" sz="3600" dirty="0" smtClean="0">
                <a:latin typeface="Arial" pitchFamily="34" charset="0"/>
                <a:cs typeface="Arial" pitchFamily="34" charset="0"/>
              </a:rPr>
              <a:t> </a:t>
            </a:r>
            <a:r>
              <a:rPr lang="en-US" sz="3600" dirty="0" smtClean="0">
                <a:latin typeface="Arial" pitchFamily="34" charset="0"/>
                <a:cs typeface="Arial" pitchFamily="34" charset="0"/>
              </a:rPr>
              <a:t>High melting point (relative to volume plastics)</a:t>
            </a:r>
          </a:p>
          <a:p>
            <a:pPr algn="just">
              <a:buNone/>
            </a:pPr>
            <a:r>
              <a:rPr lang="en-US" sz="3600" dirty="0" smtClean="0">
                <a:latin typeface="Arial" pitchFamily="34" charset="0"/>
                <a:cs typeface="Arial" pitchFamily="34" charset="0"/>
              </a:rPr>
              <a:t> </a:t>
            </a:r>
          </a:p>
          <a:p>
            <a:pPr algn="just"/>
            <a:r>
              <a:rPr lang="en-US" sz="3600" dirty="0" smtClean="0">
                <a:latin typeface="Arial" pitchFamily="34" charset="0"/>
                <a:cs typeface="Arial" pitchFamily="34" charset="0"/>
              </a:rPr>
              <a:t> </a:t>
            </a:r>
            <a:r>
              <a:rPr lang="en-US" sz="3600" dirty="0" smtClean="0">
                <a:latin typeface="Arial" pitchFamily="34" charset="0"/>
                <a:cs typeface="Arial" pitchFamily="34" charset="0"/>
              </a:rPr>
              <a:t>Good stiffness/toughness balance</a:t>
            </a:r>
          </a:p>
          <a:p>
            <a:pPr algn="just"/>
            <a:r>
              <a:rPr lang="en-US" sz="3600" dirty="0" smtClean="0">
                <a:latin typeface="Arial" pitchFamily="34" charset="0"/>
                <a:cs typeface="Arial" pitchFamily="34" charset="0"/>
              </a:rPr>
              <a:t> </a:t>
            </a:r>
            <a:r>
              <a:rPr lang="en-US" sz="3600" dirty="0" smtClean="0">
                <a:latin typeface="Arial" pitchFamily="34" charset="0"/>
                <a:cs typeface="Arial" pitchFamily="34" charset="0"/>
              </a:rPr>
              <a:t>Adaptability to many converting methods</a:t>
            </a:r>
          </a:p>
          <a:p>
            <a:pPr algn="just"/>
            <a:endParaRPr lang="en-US" sz="3600" dirty="0" smtClean="0">
              <a:latin typeface="Arial" pitchFamily="34" charset="0"/>
              <a:cs typeface="Arial" pitchFamily="34" charset="0"/>
            </a:endParaRPr>
          </a:p>
          <a:p>
            <a:pPr algn="just"/>
            <a:r>
              <a:rPr lang="en-US" sz="3600" dirty="0" smtClean="0">
                <a:latin typeface="Arial" pitchFamily="34" charset="0"/>
                <a:cs typeface="Arial" pitchFamily="34" charset="0"/>
              </a:rPr>
              <a:t> </a:t>
            </a:r>
            <a:r>
              <a:rPr lang="en-US" sz="3600" dirty="0" smtClean="0">
                <a:latin typeface="Arial" pitchFamily="34" charset="0"/>
                <a:cs typeface="Arial" pitchFamily="34" charset="0"/>
              </a:rPr>
              <a:t>Great range of special purpose grades</a:t>
            </a:r>
          </a:p>
          <a:p>
            <a:pPr algn="just"/>
            <a:endParaRPr lang="en-US" sz="3600" dirty="0" smtClean="0">
              <a:latin typeface="Arial" pitchFamily="34" charset="0"/>
              <a:cs typeface="Arial" pitchFamily="34" charset="0"/>
            </a:endParaRPr>
          </a:p>
          <a:p>
            <a:pPr algn="just"/>
            <a:r>
              <a:rPr lang="en-US" sz="3600" dirty="0" smtClean="0">
                <a:latin typeface="Arial" pitchFamily="34" charset="0"/>
                <a:cs typeface="Arial" pitchFamily="34" charset="0"/>
              </a:rPr>
              <a:t> </a:t>
            </a:r>
            <a:r>
              <a:rPr lang="en-US" sz="3600" dirty="0" smtClean="0">
                <a:latin typeface="Arial" pitchFamily="34" charset="0"/>
                <a:cs typeface="Arial" pitchFamily="34" charset="0"/>
              </a:rPr>
              <a:t>Excellent dielectric properties</a:t>
            </a:r>
          </a:p>
          <a:p>
            <a:pPr algn="just">
              <a:buNone/>
            </a:pPr>
            <a:r>
              <a:rPr lang="en-US" sz="3600" dirty="0" smtClean="0">
                <a:latin typeface="Arial" pitchFamily="34" charset="0"/>
                <a:cs typeface="Arial" pitchFamily="34" charset="0"/>
              </a:rPr>
              <a:t> </a:t>
            </a:r>
          </a:p>
          <a:p>
            <a:pPr algn="just"/>
            <a:r>
              <a:rPr lang="en-US" sz="3600" dirty="0" smtClean="0">
                <a:latin typeface="Arial" pitchFamily="34" charset="0"/>
                <a:cs typeface="Arial" pitchFamily="34" charset="0"/>
              </a:rPr>
              <a:t> </a:t>
            </a:r>
            <a:r>
              <a:rPr lang="en-US" sz="3600" dirty="0" smtClean="0">
                <a:latin typeface="Arial" pitchFamily="34" charset="0"/>
                <a:cs typeface="Arial" pitchFamily="34" charset="0"/>
              </a:rPr>
              <a:t>Low cost (per unit volume)</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CALCIUM CARBONATE</a:t>
            </a:r>
            <a:endParaRPr lang="en-US" dirty="0">
              <a:solidFill>
                <a:srgbClr val="FF0000"/>
              </a:solidFill>
            </a:endParaRPr>
          </a:p>
        </p:txBody>
      </p:sp>
      <p:sp>
        <p:nvSpPr>
          <p:cNvPr id="3" name="Content Placeholder 2"/>
          <p:cNvSpPr>
            <a:spLocks noGrp="1"/>
          </p:cNvSpPr>
          <p:nvPr>
            <p:ph idx="1"/>
          </p:nvPr>
        </p:nvSpPr>
        <p:spPr>
          <a:xfrm>
            <a:off x="0" y="1219200"/>
            <a:ext cx="9144000" cy="5638800"/>
          </a:xfrm>
        </p:spPr>
        <p:txBody>
          <a:bodyPr>
            <a:normAutofit fontScale="85000" lnSpcReduction="20000"/>
          </a:bodyPr>
          <a:lstStyle/>
          <a:p>
            <a:pPr algn="just"/>
            <a:r>
              <a:rPr lang="en-US" dirty="0" smtClean="0">
                <a:latin typeface="Arial" pitchFamily="34" charset="0"/>
                <a:cs typeface="Arial" pitchFamily="34" charset="0"/>
              </a:rPr>
              <a:t>Among the various mineral fillers, calcium carbonate (CaCO3) is one of the most important and widely used filler for plastics in term of weight (Murphy, 1996; Pukanszky, 1995). </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 CaCO3 is the next most abundant naturally occurring element to silicon (Wake, 1971), which is the reason why it is deemed very cost effective to be made into fillers in plastics. </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CaCO3 occurs naturally in two crystalline forms, calcite and aragonite, the former being the more stable and abundant form. </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Calcite is </a:t>
            </a:r>
            <a:r>
              <a:rPr lang="en-US" dirty="0" smtClean="0">
                <a:latin typeface="Arial" pitchFamily="34" charset="0"/>
                <a:cs typeface="Arial" pitchFamily="34" charset="0"/>
              </a:rPr>
              <a:t>rhombohedra, </a:t>
            </a:r>
            <a:r>
              <a:rPr lang="en-US" dirty="0" smtClean="0">
                <a:latin typeface="Arial" pitchFamily="34" charset="0"/>
                <a:cs typeface="Arial" pitchFamily="34" charset="0"/>
              </a:rPr>
              <a:t>has a specific gravity of 2.71 and a hardness of 32.0 on the Moh.s Scale. </a:t>
            </a:r>
            <a:r>
              <a:rPr lang="en-US" dirty="0" smtClean="0">
                <a:latin typeface="Arial" pitchFamily="34" charset="0"/>
                <a:cs typeface="Arial" pitchFamily="34" charset="0"/>
              </a:rPr>
              <a:t>Aragonite </a:t>
            </a:r>
            <a:r>
              <a:rPr lang="en-US" dirty="0" smtClean="0">
                <a:latin typeface="Arial" pitchFamily="34" charset="0"/>
                <a:cs typeface="Arial" pitchFamily="34" charset="0"/>
              </a:rPr>
              <a:t>is the orthorhombic form and occurs naturally as needle-shaped prisms or spherulites in thermal springs.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CONTINUED</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fontScale="77500" lnSpcReduction="20000"/>
          </a:bodyPr>
          <a:lstStyle/>
          <a:p>
            <a:pPr algn="just"/>
            <a:r>
              <a:rPr lang="en-US" dirty="0" smtClean="0">
                <a:latin typeface="Arial" pitchFamily="34" charset="0"/>
                <a:cs typeface="Arial" pitchFamily="34" charset="0"/>
              </a:rPr>
              <a:t>There are a few works that have reported regarding the ability of CaCO3 to act as toughening agent, the most recent one being Zuiderduin </a:t>
            </a:r>
            <a:r>
              <a:rPr lang="en-US" i="1" dirty="0" smtClean="0">
                <a:latin typeface="Arial" pitchFamily="34" charset="0"/>
                <a:cs typeface="Arial" pitchFamily="34" charset="0"/>
              </a:rPr>
              <a:t>et al. </a:t>
            </a:r>
            <a:r>
              <a:rPr lang="en-US" dirty="0" smtClean="0">
                <a:latin typeface="Arial" pitchFamily="34" charset="0"/>
                <a:cs typeface="Arial" pitchFamily="34" charset="0"/>
              </a:rPr>
              <a:t>(2003</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Thio </a:t>
            </a:r>
            <a:r>
              <a:rPr lang="en-US" i="1" dirty="0" smtClean="0">
                <a:latin typeface="Arial" pitchFamily="34" charset="0"/>
                <a:cs typeface="Arial" pitchFamily="34" charset="0"/>
              </a:rPr>
              <a:t>et al. </a:t>
            </a:r>
            <a:r>
              <a:rPr lang="en-US" dirty="0" smtClean="0">
                <a:latin typeface="Arial" pitchFamily="34" charset="0"/>
                <a:cs typeface="Arial" pitchFamily="34" charset="0"/>
              </a:rPr>
              <a:t>(2002) had attempted to study the effect of CaCO3 filler particle size as well as varying notch depths on the fracture resistance of CaCO3 filled composites. </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CaCO3 is also considered to be inactive filler due to its nearly spherical shape and to the lack of active .OH sites on its surface (Pukanszky, 1995</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 </a:t>
            </a:r>
            <a:r>
              <a:rPr lang="en-US" dirty="0" smtClean="0">
                <a:latin typeface="Arial" pitchFamily="34" charset="0"/>
                <a:cs typeface="Arial" pitchFamily="34" charset="0"/>
              </a:rPr>
              <a:t>Other interesting works using CaCO3 was done by Badran </a:t>
            </a:r>
            <a:r>
              <a:rPr lang="en-US" i="1" dirty="0" smtClean="0">
                <a:latin typeface="Arial" pitchFamily="34" charset="0"/>
                <a:cs typeface="Arial" pitchFamily="34" charset="0"/>
              </a:rPr>
              <a:t>et al. </a:t>
            </a:r>
            <a:r>
              <a:rPr lang="en-US" dirty="0" smtClean="0">
                <a:latin typeface="Arial" pitchFamily="34" charset="0"/>
                <a:cs typeface="Arial" pitchFamily="34" charset="0"/>
              </a:rPr>
              <a:t>(1982), who have used various concentrations of ethylene oxide oligomer modified CaCO3 to investigate its effect on the mechanical properties of HDPE.</a:t>
            </a:r>
            <a:r>
              <a:rPr lang="en-US" dirty="0" smtClean="0">
                <a:latin typeface="Arial" pitchFamily="34" charset="0"/>
                <a:cs typeface="Arial" pitchFamily="34" charset="0"/>
              </a:rPr>
              <a:t>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CONTNUED</a:t>
            </a:r>
            <a:endParaRPr lang="en-US" dirty="0">
              <a:solidFill>
                <a:srgbClr val="FF0000"/>
              </a:solidFill>
            </a:endParaRPr>
          </a:p>
        </p:txBody>
      </p:sp>
      <p:sp>
        <p:nvSpPr>
          <p:cNvPr id="3" name="Content Placeholder 2"/>
          <p:cNvSpPr>
            <a:spLocks noGrp="1"/>
          </p:cNvSpPr>
          <p:nvPr>
            <p:ph idx="1"/>
          </p:nvPr>
        </p:nvSpPr>
        <p:spPr>
          <a:xfrm>
            <a:off x="0" y="1600200"/>
            <a:ext cx="9144000" cy="5105400"/>
          </a:xfrm>
        </p:spPr>
        <p:txBody>
          <a:bodyPr/>
          <a:lstStyle/>
          <a:p>
            <a:pPr algn="just"/>
            <a:r>
              <a:rPr lang="en-US" dirty="0" err="1" smtClean="0">
                <a:latin typeface="Arial" pitchFamily="34" charset="0"/>
                <a:cs typeface="Arial" pitchFamily="34" charset="0"/>
              </a:rPr>
              <a:t>Jancar</a:t>
            </a:r>
            <a:r>
              <a:rPr lang="en-US" dirty="0" smtClean="0">
                <a:latin typeface="Arial" pitchFamily="34" charset="0"/>
                <a:cs typeface="Arial" pitchFamily="34" charset="0"/>
              </a:rPr>
              <a:t> and </a:t>
            </a:r>
            <a:r>
              <a:rPr lang="en-US" dirty="0" err="1" smtClean="0">
                <a:latin typeface="Arial" pitchFamily="34" charset="0"/>
                <a:cs typeface="Arial" pitchFamily="34" charset="0"/>
              </a:rPr>
              <a:t>Kucera</a:t>
            </a:r>
            <a:r>
              <a:rPr lang="en-US" dirty="0" smtClean="0">
                <a:latin typeface="Arial" pitchFamily="34" charset="0"/>
                <a:cs typeface="Arial" pitchFamily="34" charset="0"/>
              </a:rPr>
              <a:t> (1990) described the performance of both CaCO3 and Mg(OH)2 as fillers for PP and observed that the tensile yield stress of PP filled with CaCO3 decreased drastically with filler loading, which was blamed on poor filler adhesion to the matrix.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CHAPTER 3</a:t>
            </a:r>
            <a:br>
              <a:rPr lang="en-US" b="1" dirty="0" smtClean="0">
                <a:solidFill>
                  <a:srgbClr val="FF0000"/>
                </a:solidFill>
              </a:rPr>
            </a:br>
            <a:r>
              <a:rPr lang="en-US" b="1" dirty="0" smtClean="0">
                <a:solidFill>
                  <a:srgbClr val="FF0000"/>
                </a:solidFill>
              </a:rPr>
              <a:t>EXPERIMENTAL</a:t>
            </a:r>
            <a:r>
              <a:rPr lang="en-US" dirty="0" smtClean="0"/>
              <a:t/>
            </a:r>
            <a:br>
              <a:rPr lang="en-US" dirty="0" smtClean="0"/>
            </a:br>
            <a:endParaRPr lang="en-US" dirty="0"/>
          </a:p>
        </p:txBody>
      </p:sp>
      <p:sp>
        <p:nvSpPr>
          <p:cNvPr id="3" name="Content Placeholder 2"/>
          <p:cNvSpPr>
            <a:spLocks noGrp="1"/>
          </p:cNvSpPr>
          <p:nvPr>
            <p:ph idx="1"/>
          </p:nvPr>
        </p:nvSpPr>
        <p:spPr>
          <a:xfrm>
            <a:off x="0" y="1371600"/>
            <a:ext cx="9144000" cy="5486400"/>
          </a:xfrm>
        </p:spPr>
        <p:txBody>
          <a:bodyPr>
            <a:normAutofit fontScale="85000" lnSpcReduction="10000"/>
          </a:bodyPr>
          <a:lstStyle/>
          <a:p>
            <a:r>
              <a:rPr lang="en-US" b="1" dirty="0" smtClean="0"/>
              <a:t>Plan of </a:t>
            </a:r>
            <a:r>
              <a:rPr lang="en-US" b="1" dirty="0" smtClean="0"/>
              <a:t>work</a:t>
            </a:r>
          </a:p>
          <a:p>
            <a:endParaRPr lang="en-US" b="1" dirty="0" smtClean="0"/>
          </a:p>
          <a:p>
            <a:pPr>
              <a:buNone/>
            </a:pPr>
            <a:r>
              <a:rPr lang="en-US" b="1" dirty="0" smtClean="0"/>
              <a:t>Step No.                                                                 </a:t>
            </a:r>
            <a:r>
              <a:rPr lang="en-US" b="1" dirty="0" smtClean="0"/>
              <a:t>       Action</a:t>
            </a:r>
            <a:endParaRPr lang="en-US" b="1" dirty="0" smtClean="0"/>
          </a:p>
          <a:p>
            <a:pPr lvl="0">
              <a:buNone/>
            </a:pPr>
            <a:r>
              <a:rPr lang="en-US" dirty="0" smtClean="0"/>
              <a:t>1.                                                 Selection </a:t>
            </a:r>
            <a:r>
              <a:rPr lang="en-US" dirty="0" smtClean="0"/>
              <a:t>of base resin/material</a:t>
            </a:r>
          </a:p>
          <a:p>
            <a:pPr lvl="0">
              <a:buNone/>
            </a:pPr>
            <a:r>
              <a:rPr lang="en-US" dirty="0" smtClean="0"/>
              <a:t>2.                                                                                   </a:t>
            </a:r>
            <a:r>
              <a:rPr lang="en-US" dirty="0" err="1" smtClean="0"/>
              <a:t>Predrying</a:t>
            </a:r>
            <a:endParaRPr lang="en-US" dirty="0" smtClean="0"/>
          </a:p>
          <a:p>
            <a:pPr lvl="0">
              <a:buNone/>
            </a:pPr>
            <a:r>
              <a:rPr lang="en-US" dirty="0" smtClean="0"/>
              <a:t>3.                                                                                   </a:t>
            </a:r>
            <a:r>
              <a:rPr lang="en-US" dirty="0" smtClean="0"/>
              <a:t>Formulations</a:t>
            </a:r>
          </a:p>
          <a:p>
            <a:pPr lvl="0">
              <a:buNone/>
            </a:pPr>
            <a:r>
              <a:rPr lang="en-US" dirty="0" smtClean="0"/>
              <a:t>4.                                                                                   </a:t>
            </a:r>
            <a:r>
              <a:rPr lang="en-US" dirty="0" smtClean="0"/>
              <a:t>Dry Mixing</a:t>
            </a:r>
          </a:p>
          <a:p>
            <a:pPr lvl="0">
              <a:buNone/>
            </a:pPr>
            <a:r>
              <a:rPr lang="en-US" dirty="0" smtClean="0"/>
              <a:t>5.                                                                                   </a:t>
            </a:r>
            <a:r>
              <a:rPr lang="en-US" dirty="0" smtClean="0"/>
              <a:t>Extrusion</a:t>
            </a:r>
          </a:p>
          <a:p>
            <a:pPr lvl="0">
              <a:buNone/>
            </a:pPr>
            <a:r>
              <a:rPr lang="en-US" dirty="0" smtClean="0"/>
              <a:t>6.                                                                                   Pelletizing</a:t>
            </a:r>
          </a:p>
          <a:p>
            <a:pPr lvl="0">
              <a:buNone/>
            </a:pPr>
            <a:r>
              <a:rPr lang="en-US" dirty="0" smtClean="0"/>
              <a:t>7.                                                                                  Screening</a:t>
            </a:r>
          </a:p>
          <a:p>
            <a:pPr lvl="0">
              <a:buNone/>
            </a:pPr>
            <a:r>
              <a:rPr lang="en-US" dirty="0" smtClean="0"/>
              <a:t>8.                                                                                 </a:t>
            </a:r>
            <a:r>
              <a:rPr lang="en-US" dirty="0" smtClean="0"/>
              <a:t>Molding</a:t>
            </a:r>
          </a:p>
          <a:p>
            <a:pPr lvl="0">
              <a:buNone/>
            </a:pPr>
            <a:r>
              <a:rPr lang="en-US" dirty="0" smtClean="0"/>
              <a:t>9.                                                                                   </a:t>
            </a:r>
            <a:r>
              <a:rPr lang="en-US" dirty="0" smtClean="0"/>
              <a:t>Testing</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MATERIALS AND FUNCTION</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fontScale="92500"/>
          </a:bodyPr>
          <a:lstStyle/>
          <a:p>
            <a:r>
              <a:rPr lang="en-US" b="1" dirty="0" smtClean="0"/>
              <a:t>Materials </a:t>
            </a:r>
            <a:r>
              <a:rPr lang="en-US" b="1" dirty="0" smtClean="0"/>
              <a:t>used                                             Function</a:t>
            </a:r>
            <a:endParaRPr lang="en-US" dirty="0" smtClean="0"/>
          </a:p>
          <a:p>
            <a:r>
              <a:rPr lang="en-US" dirty="0" smtClean="0"/>
              <a:t>PPHP                                                POLYMER</a:t>
            </a:r>
            <a:endParaRPr lang="en-US" dirty="0" smtClean="0"/>
          </a:p>
          <a:p>
            <a:r>
              <a:rPr lang="en-US" dirty="0" smtClean="0"/>
              <a:t>PPCP                                                POLYMER</a:t>
            </a:r>
            <a:endParaRPr lang="en-US" dirty="0" smtClean="0"/>
          </a:p>
          <a:p>
            <a:r>
              <a:rPr lang="en-US" dirty="0" smtClean="0"/>
              <a:t>POLYOLEFIN </a:t>
            </a:r>
            <a:r>
              <a:rPr lang="en-US" dirty="0" smtClean="0"/>
              <a:t>ELASTOMER             POLYMER </a:t>
            </a:r>
            <a:r>
              <a:rPr lang="en-US" dirty="0" smtClean="0"/>
              <a:t>(elastomer)</a:t>
            </a:r>
          </a:p>
          <a:p>
            <a:r>
              <a:rPr lang="en-US" dirty="0" smtClean="0"/>
              <a:t>ADDITIVE                                         ANTIOXIDANT</a:t>
            </a:r>
            <a:endParaRPr lang="en-US" dirty="0" smtClean="0"/>
          </a:p>
          <a:p>
            <a:r>
              <a:rPr lang="en-US" dirty="0" smtClean="0"/>
              <a:t>ADDITIVE                                         HEAT </a:t>
            </a:r>
            <a:r>
              <a:rPr lang="en-US" dirty="0" smtClean="0"/>
              <a:t>STABILIZER</a:t>
            </a:r>
          </a:p>
          <a:p>
            <a:r>
              <a:rPr lang="en-US" dirty="0" smtClean="0"/>
              <a:t>ADDITIVE                                          LUBRICANT</a:t>
            </a:r>
            <a:endParaRPr lang="en-US" dirty="0" smtClean="0"/>
          </a:p>
          <a:p>
            <a:r>
              <a:rPr lang="en-US" dirty="0" smtClean="0"/>
              <a:t>ADDITIVE                                          PROCESSING </a:t>
            </a:r>
            <a:r>
              <a:rPr lang="en-US" dirty="0" smtClean="0"/>
              <a:t>AIDS</a:t>
            </a:r>
          </a:p>
          <a:p>
            <a:r>
              <a:rPr lang="en-US" dirty="0" smtClean="0"/>
              <a:t>ADDITIVE                                           COUPLING </a:t>
            </a:r>
            <a:r>
              <a:rPr lang="en-US" dirty="0" smtClean="0"/>
              <a:t>AGENT</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COMPOUNDING</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fontScale="77500" lnSpcReduction="20000"/>
          </a:bodyPr>
          <a:lstStyle/>
          <a:p>
            <a:pPr lvl="0" algn="just"/>
            <a:r>
              <a:rPr lang="en-US" dirty="0" smtClean="0">
                <a:latin typeface="Arial" pitchFamily="34" charset="0"/>
                <a:cs typeface="Arial" pitchFamily="34" charset="0"/>
              </a:rPr>
              <a:t>The base polymer and filler (different particle size) are predried at 80</a:t>
            </a:r>
            <a:r>
              <a:rPr lang="en-US" baseline="30000" dirty="0" smtClean="0">
                <a:latin typeface="Arial" pitchFamily="34" charset="0"/>
                <a:cs typeface="Arial" pitchFamily="34" charset="0"/>
              </a:rPr>
              <a:t>0</a:t>
            </a:r>
            <a:r>
              <a:rPr lang="en-US" dirty="0" smtClean="0">
                <a:latin typeface="Arial" pitchFamily="34" charset="0"/>
                <a:cs typeface="Arial" pitchFamily="34" charset="0"/>
              </a:rPr>
              <a:t>C for 2 hours in air circulated oven.</a:t>
            </a:r>
          </a:p>
          <a:p>
            <a:pPr lvl="0" algn="just"/>
            <a:r>
              <a:rPr lang="en-US" dirty="0" smtClean="0">
                <a:latin typeface="Arial" pitchFamily="34" charset="0"/>
                <a:cs typeface="Arial" pitchFamily="34" charset="0"/>
              </a:rPr>
              <a:t> All materials are mixed in a high speed mixer for 3 minutes.</a:t>
            </a:r>
          </a:p>
          <a:p>
            <a:pPr lvl="0" algn="just"/>
            <a:r>
              <a:rPr lang="en-US" dirty="0" smtClean="0">
                <a:latin typeface="Arial" pitchFamily="34" charset="0"/>
                <a:cs typeface="Arial" pitchFamily="34" charset="0"/>
              </a:rPr>
              <a:t>Above composition is extruded in a co-rotating twin screw extruder.</a:t>
            </a:r>
          </a:p>
          <a:p>
            <a:pPr lvl="0" algn="just"/>
            <a:r>
              <a:rPr lang="en-US" dirty="0" smtClean="0">
                <a:latin typeface="Arial" pitchFamily="34" charset="0"/>
                <a:cs typeface="Arial" pitchFamily="34" charset="0"/>
              </a:rPr>
              <a:t>The L/D ratio of the extruder is 40.</a:t>
            </a:r>
          </a:p>
          <a:p>
            <a:pPr lvl="0" algn="just"/>
            <a:r>
              <a:rPr lang="en-US" dirty="0" smtClean="0">
                <a:latin typeface="Arial" pitchFamily="34" charset="0"/>
                <a:cs typeface="Arial" pitchFamily="34" charset="0"/>
              </a:rPr>
              <a:t>The extrudates from the die are quenched in a water tank at 20-30</a:t>
            </a:r>
            <a:r>
              <a:rPr lang="en-US" baseline="30000" dirty="0" smtClean="0">
                <a:latin typeface="Arial" pitchFamily="34" charset="0"/>
                <a:cs typeface="Arial" pitchFamily="34" charset="0"/>
              </a:rPr>
              <a:t>0</a:t>
            </a:r>
            <a:r>
              <a:rPr lang="en-US" dirty="0" smtClean="0">
                <a:latin typeface="Arial" pitchFamily="34" charset="0"/>
                <a:cs typeface="Arial" pitchFamily="34" charset="0"/>
              </a:rPr>
              <a:t>C and then palletized.</a:t>
            </a:r>
          </a:p>
          <a:p>
            <a:pPr lvl="0" algn="just"/>
            <a:r>
              <a:rPr lang="en-US" dirty="0" smtClean="0">
                <a:latin typeface="Arial" pitchFamily="34" charset="0"/>
                <a:cs typeface="Arial" pitchFamily="34" charset="0"/>
              </a:rPr>
              <a:t>After pelletizing all material passed through the screen to get the O.K. material.</a:t>
            </a:r>
          </a:p>
          <a:p>
            <a:pPr lvl="0" algn="just"/>
            <a:r>
              <a:rPr lang="en-US" dirty="0" smtClean="0">
                <a:latin typeface="Arial" pitchFamily="34" charset="0"/>
                <a:cs typeface="Arial" pitchFamily="34" charset="0"/>
              </a:rPr>
              <a:t>Processing temperature profile of the extrusion is shown in the each zone wise for every trial. </a:t>
            </a:r>
          </a:p>
          <a:p>
            <a:pPr lvl="0" algn="just"/>
            <a:r>
              <a:rPr lang="en-US" dirty="0" smtClean="0">
                <a:latin typeface="Arial" pitchFamily="34" charset="0"/>
                <a:cs typeface="Arial" pitchFamily="34" charset="0"/>
              </a:rPr>
              <a:t>The rpm of the </a:t>
            </a:r>
            <a:r>
              <a:rPr lang="en-US" dirty="0" err="1" smtClean="0">
                <a:latin typeface="Arial" pitchFamily="34" charset="0"/>
                <a:cs typeface="Arial" pitchFamily="34" charset="0"/>
              </a:rPr>
              <a:t>pelletizer</a:t>
            </a:r>
            <a:r>
              <a:rPr lang="en-US" dirty="0" smtClean="0">
                <a:latin typeface="Arial" pitchFamily="34" charset="0"/>
                <a:cs typeface="Arial" pitchFamily="34" charset="0"/>
              </a:rPr>
              <a:t> is maintained at a speed to achieve pellets of 3mm x 3mm size.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0" y="274638"/>
            <a:ext cx="9144000" cy="639762"/>
          </a:xfrm>
        </p:spPr>
        <p:txBody>
          <a:bodyPr>
            <a:noAutofit/>
          </a:bodyPr>
          <a:lstStyle/>
          <a:p>
            <a:r>
              <a:rPr lang="en-US" dirty="0" smtClean="0">
                <a:solidFill>
                  <a:srgbClr val="FF0000"/>
                </a:solidFill>
              </a:rPr>
              <a:t>CONTINUED</a:t>
            </a:r>
            <a:endParaRPr lang="en-US" dirty="0">
              <a:solidFill>
                <a:srgbClr val="FF0000"/>
              </a:solidFill>
            </a:endParaRPr>
          </a:p>
        </p:txBody>
      </p:sp>
      <p:sp>
        <p:nvSpPr>
          <p:cNvPr id="3" name="Content Placeholder 2"/>
          <p:cNvSpPr>
            <a:spLocks noGrp="1"/>
          </p:cNvSpPr>
          <p:nvPr>
            <p:ph idx="1"/>
          </p:nvPr>
        </p:nvSpPr>
        <p:spPr>
          <a:xfrm>
            <a:off x="0" y="914400"/>
            <a:ext cx="9144000" cy="5943600"/>
          </a:xfrm>
        </p:spPr>
        <p:txBody>
          <a:bodyPr>
            <a:normAutofit/>
          </a:bodyPr>
          <a:lstStyle/>
          <a:p>
            <a:pPr algn="just">
              <a:buNone/>
            </a:pPr>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In </a:t>
            </a:r>
            <a:r>
              <a:rPr lang="en-US" sz="2800" dirty="0" smtClean="0">
                <a:latin typeface="Arial" pitchFamily="34" charset="0"/>
                <a:cs typeface="Arial" pitchFamily="34" charset="0"/>
              </a:rPr>
              <a:t>the polymer industry , because of increasing customer demand for improved product quality ,optimizing the polymerization process by decreasing product costs and controlling the reactions during the polymerization has become more </a:t>
            </a:r>
            <a:r>
              <a:rPr lang="en-US" sz="2800" dirty="0" smtClean="0">
                <a:latin typeface="Arial" pitchFamily="34" charset="0"/>
                <a:cs typeface="Arial" pitchFamily="34" charset="0"/>
              </a:rPr>
              <a:t>important.</a:t>
            </a:r>
          </a:p>
          <a:p>
            <a:pPr algn="just">
              <a:buNone/>
            </a:pPr>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It can be said that any method used for monitoring the polymerization process has to be fast, accurate and reliable </a:t>
            </a:r>
            <a:r>
              <a:rPr lang="en-US" sz="2800" dirty="0" smtClean="0">
                <a:latin typeface="Arial" pitchFamily="34" charset="0"/>
                <a:cs typeface="Arial" pitchFamily="34" charset="0"/>
              </a:rPr>
              <a:t>.Both </a:t>
            </a:r>
            <a:r>
              <a:rPr lang="en-US" sz="2800" dirty="0" smtClean="0">
                <a:latin typeface="Arial" pitchFamily="34" charset="0"/>
                <a:cs typeface="Arial" pitchFamily="34" charset="0"/>
              </a:rPr>
              <a:t>online and inline process may be involved in </a:t>
            </a:r>
            <a:r>
              <a:rPr lang="en-US" sz="2800" dirty="0" err="1" smtClean="0">
                <a:latin typeface="Arial" pitchFamily="34" charset="0"/>
                <a:cs typeface="Arial" pitchFamily="34" charset="0"/>
              </a:rPr>
              <a:t>inprocess</a:t>
            </a:r>
            <a:r>
              <a:rPr lang="en-US" sz="2800" dirty="0" smtClean="0">
                <a:latin typeface="Arial" pitchFamily="34" charset="0"/>
                <a:cs typeface="Arial" pitchFamily="34" charset="0"/>
              </a:rPr>
              <a:t> </a:t>
            </a:r>
            <a:r>
              <a:rPr lang="en-US" sz="2800" dirty="0" smtClean="0">
                <a:latin typeface="Arial" pitchFamily="34" charset="0"/>
                <a:cs typeface="Arial" pitchFamily="34" charset="0"/>
              </a:rPr>
              <a:t>monitoring</a:t>
            </a:r>
            <a:r>
              <a:rPr lang="en-US" sz="2800" dirty="0" smtClean="0">
                <a:latin typeface="Arial" pitchFamily="34" charset="0"/>
                <a:cs typeface="Arial" pitchFamily="34" charset="0"/>
              </a:rPr>
              <a:t>.</a:t>
            </a:r>
          </a:p>
          <a:p>
            <a:pPr algn="just"/>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FORMULATION OF T-1 WITH 20</a:t>
            </a:r>
            <a:r>
              <a:rPr lang="en-US" b="1" dirty="0" smtClean="0">
                <a:solidFill>
                  <a:srgbClr val="FF0000"/>
                </a:solidFill>
              </a:rPr>
              <a:t>µ</a:t>
            </a:r>
            <a:br>
              <a:rPr lang="en-US" b="1" dirty="0" smtClean="0">
                <a:solidFill>
                  <a:srgbClr val="FF0000"/>
                </a:solidFill>
              </a:rPr>
            </a:br>
            <a:endParaRPr lang="en-US" dirty="0">
              <a:solidFill>
                <a:srgbClr val="FF0000"/>
              </a:solidFill>
            </a:endParaRPr>
          </a:p>
        </p:txBody>
      </p:sp>
      <p:graphicFrame>
        <p:nvGraphicFramePr>
          <p:cNvPr id="4" name="Content Placeholder 3"/>
          <p:cNvGraphicFramePr>
            <a:graphicFrameLocks noGrp="1"/>
          </p:cNvGraphicFramePr>
          <p:nvPr>
            <p:ph idx="1"/>
          </p:nvPr>
        </p:nvGraphicFramePr>
        <p:xfrm>
          <a:off x="0" y="1447797"/>
          <a:ext cx="9144000" cy="5423722"/>
        </p:xfrm>
        <a:graphic>
          <a:graphicData uri="http://schemas.openxmlformats.org/drawingml/2006/table">
            <a:tbl>
              <a:tblPr firstRow="1" bandRow="1">
                <a:tableStyleId>{5C22544A-7EE6-4342-B048-85BDC9FD1C3A}</a:tableStyleId>
              </a:tblPr>
              <a:tblGrid>
                <a:gridCol w="3048000"/>
                <a:gridCol w="3048000"/>
                <a:gridCol w="3048000"/>
              </a:tblGrid>
              <a:tr h="512232">
                <a:tc>
                  <a:txBody>
                    <a:bodyPr/>
                    <a:lstStyle/>
                    <a:p>
                      <a:r>
                        <a:rPr lang="en-US" sz="1800" b="1" kern="1200" dirty="0" smtClean="0">
                          <a:solidFill>
                            <a:schemeClr val="lt1"/>
                          </a:solidFill>
                          <a:latin typeface="+mn-lt"/>
                          <a:ea typeface="+mn-ea"/>
                          <a:cs typeface="+mn-cs"/>
                        </a:rPr>
                        <a:t>Ingredients</a:t>
                      </a:r>
                      <a:endParaRPr lang="en-US" dirty="0"/>
                    </a:p>
                  </a:txBody>
                  <a:tcPr/>
                </a:tc>
                <a:tc>
                  <a:txBody>
                    <a:bodyPr/>
                    <a:lstStyle/>
                    <a:p>
                      <a:r>
                        <a:rPr lang="en-US" sz="1800" b="1" kern="1200" dirty="0" smtClean="0">
                          <a:solidFill>
                            <a:schemeClr val="lt1"/>
                          </a:solidFill>
                          <a:latin typeface="+mn-lt"/>
                          <a:ea typeface="+mn-ea"/>
                          <a:cs typeface="+mn-cs"/>
                        </a:rPr>
                        <a:t>Percentage</a:t>
                      </a:r>
                      <a:endParaRPr lang="en-US" dirty="0"/>
                    </a:p>
                  </a:txBody>
                  <a:tcPr/>
                </a:tc>
                <a:tc>
                  <a:txBody>
                    <a:bodyPr/>
                    <a:lstStyle/>
                    <a:p>
                      <a:pPr marL="0" marR="0">
                        <a:lnSpc>
                          <a:spcPct val="150000"/>
                        </a:lnSpc>
                      </a:pPr>
                      <a:r>
                        <a:rPr lang="en-US" sz="1800" b="1" kern="1200" dirty="0" smtClean="0">
                          <a:solidFill>
                            <a:schemeClr val="lt1"/>
                          </a:solidFill>
                          <a:latin typeface="+mn-lt"/>
                          <a:ea typeface="+mn-ea"/>
                          <a:cs typeface="+mn-cs"/>
                        </a:rPr>
                        <a:t>Kilograms</a:t>
                      </a:r>
                      <a:endParaRPr lang="en-US" sz="1000" dirty="0">
                        <a:latin typeface="Calibri"/>
                        <a:ea typeface="Times New Roman"/>
                        <a:cs typeface="Times New Roman"/>
                      </a:endParaRPr>
                    </a:p>
                  </a:txBody>
                  <a:tcPr marL="68580" marR="68580" marT="0" marB="0"/>
                </a:tc>
              </a:tr>
              <a:tr h="491149">
                <a:tc>
                  <a:txBody>
                    <a:bodyPr/>
                    <a:lstStyle/>
                    <a:p>
                      <a:r>
                        <a:rPr lang="en-US" sz="1800" kern="1200" dirty="0" smtClean="0">
                          <a:solidFill>
                            <a:schemeClr val="dk1"/>
                          </a:solidFill>
                          <a:latin typeface="+mn-lt"/>
                          <a:ea typeface="+mn-ea"/>
                          <a:cs typeface="+mn-cs"/>
                        </a:rPr>
                        <a:t>PPCP High Impact</a:t>
                      </a:r>
                      <a:endParaRPr lang="en-US" dirty="0"/>
                    </a:p>
                  </a:txBody>
                  <a:tcPr/>
                </a:tc>
                <a:tc>
                  <a:txBody>
                    <a:bodyPr/>
                    <a:lstStyle/>
                    <a:p>
                      <a:r>
                        <a:rPr lang="en-US" sz="1800" kern="1200" dirty="0" smtClean="0">
                          <a:solidFill>
                            <a:schemeClr val="dk1"/>
                          </a:solidFill>
                          <a:latin typeface="+mn-lt"/>
                          <a:ea typeface="+mn-ea"/>
                          <a:cs typeface="+mn-cs"/>
                        </a:rPr>
                        <a:t>20%</a:t>
                      </a:r>
                      <a:endParaRPr lang="en-US" dirty="0"/>
                    </a:p>
                  </a:txBody>
                  <a:tcPr/>
                </a:tc>
                <a:tc>
                  <a:txBody>
                    <a:bodyPr/>
                    <a:lstStyle/>
                    <a:p>
                      <a:r>
                        <a:rPr lang="en-US" dirty="0" smtClean="0"/>
                        <a:t>1.000</a:t>
                      </a:r>
                      <a:endParaRPr lang="en-US" dirty="0"/>
                    </a:p>
                  </a:txBody>
                  <a:tcPr/>
                </a:tc>
              </a:tr>
              <a:tr h="491149">
                <a:tc>
                  <a:txBody>
                    <a:bodyPr/>
                    <a:lstStyle/>
                    <a:p>
                      <a:r>
                        <a:rPr lang="en-US" sz="1800" kern="1200" dirty="0" smtClean="0">
                          <a:solidFill>
                            <a:schemeClr val="dk1"/>
                          </a:solidFill>
                          <a:latin typeface="+mn-lt"/>
                          <a:ea typeface="+mn-ea"/>
                          <a:cs typeface="+mn-cs"/>
                        </a:rPr>
                        <a:t>PPCP High MFI</a:t>
                      </a:r>
                      <a:endParaRPr lang="en-US" dirty="0"/>
                    </a:p>
                  </a:txBody>
                  <a:tcPr/>
                </a:tc>
                <a:tc>
                  <a:txBody>
                    <a:bodyPr/>
                    <a:lstStyle/>
                    <a:p>
                      <a:r>
                        <a:rPr lang="en-US" dirty="0" smtClean="0"/>
                        <a:t>13</a:t>
                      </a:r>
                      <a:r>
                        <a:rPr lang="en-US" sz="1800" kern="1200" dirty="0" smtClean="0">
                          <a:solidFill>
                            <a:schemeClr val="dk1"/>
                          </a:solidFill>
                          <a:latin typeface="+mn-lt"/>
                          <a:ea typeface="+mn-ea"/>
                          <a:cs typeface="+mn-cs"/>
                        </a:rPr>
                        <a:t>%</a:t>
                      </a:r>
                      <a:endParaRPr lang="en-US" dirty="0"/>
                    </a:p>
                  </a:txBody>
                  <a:tcPr/>
                </a:tc>
                <a:tc>
                  <a:txBody>
                    <a:bodyPr/>
                    <a:lstStyle/>
                    <a:p>
                      <a:r>
                        <a:rPr lang="en-US" dirty="0" smtClean="0"/>
                        <a:t>0.6500</a:t>
                      </a:r>
                    </a:p>
                  </a:txBody>
                  <a:tcPr/>
                </a:tc>
              </a:tr>
              <a:tr h="491149">
                <a:tc>
                  <a:txBody>
                    <a:bodyPr/>
                    <a:lstStyle/>
                    <a:p>
                      <a:r>
                        <a:rPr lang="en-US" sz="1800" kern="1200" dirty="0" smtClean="0">
                          <a:solidFill>
                            <a:schemeClr val="dk1"/>
                          </a:solidFill>
                          <a:latin typeface="+mn-lt"/>
                          <a:ea typeface="+mn-ea"/>
                          <a:cs typeface="+mn-cs"/>
                        </a:rPr>
                        <a:t>PPHP</a:t>
                      </a:r>
                      <a:endParaRPr lang="en-US" dirty="0"/>
                    </a:p>
                  </a:txBody>
                  <a:tcPr/>
                </a:tc>
                <a:tc>
                  <a:txBody>
                    <a:bodyPr/>
                    <a:lstStyle/>
                    <a:p>
                      <a:r>
                        <a:rPr lang="en-US" dirty="0" smtClean="0"/>
                        <a:t>30</a:t>
                      </a:r>
                      <a:r>
                        <a:rPr lang="en-US" sz="1800" kern="1200" dirty="0" smtClean="0">
                          <a:solidFill>
                            <a:schemeClr val="dk1"/>
                          </a:solidFill>
                          <a:latin typeface="+mn-lt"/>
                          <a:ea typeface="+mn-ea"/>
                          <a:cs typeface="+mn-cs"/>
                        </a:rPr>
                        <a:t>%</a:t>
                      </a:r>
                      <a:endParaRPr lang="en-US" dirty="0"/>
                    </a:p>
                  </a:txBody>
                  <a:tcPr/>
                </a:tc>
                <a:tc>
                  <a:txBody>
                    <a:bodyPr/>
                    <a:lstStyle/>
                    <a:p>
                      <a:r>
                        <a:rPr lang="en-US" dirty="0" smtClean="0"/>
                        <a:t>1.500</a:t>
                      </a:r>
                      <a:endParaRPr lang="en-US" dirty="0"/>
                    </a:p>
                  </a:txBody>
                  <a:tcPr/>
                </a:tc>
              </a:tr>
              <a:tr h="491149">
                <a:tc>
                  <a:txBody>
                    <a:bodyPr/>
                    <a:lstStyle/>
                    <a:p>
                      <a:r>
                        <a:rPr lang="en-US" sz="1800" kern="1200" dirty="0" smtClean="0">
                          <a:solidFill>
                            <a:schemeClr val="dk1"/>
                          </a:solidFill>
                          <a:latin typeface="+mn-lt"/>
                          <a:ea typeface="+mn-ea"/>
                          <a:cs typeface="+mn-cs"/>
                        </a:rPr>
                        <a:t>Elastomer</a:t>
                      </a:r>
                      <a:endParaRPr lang="en-US" dirty="0"/>
                    </a:p>
                  </a:txBody>
                  <a:tcPr/>
                </a:tc>
                <a:tc>
                  <a:txBody>
                    <a:bodyPr/>
                    <a:lstStyle/>
                    <a:p>
                      <a:r>
                        <a:rPr lang="en-US" dirty="0" smtClean="0"/>
                        <a:t>12</a:t>
                      </a:r>
                      <a:r>
                        <a:rPr lang="en-US" sz="1800" kern="1200" dirty="0" smtClean="0">
                          <a:solidFill>
                            <a:schemeClr val="dk1"/>
                          </a:solidFill>
                          <a:latin typeface="+mn-lt"/>
                          <a:ea typeface="+mn-ea"/>
                          <a:cs typeface="+mn-cs"/>
                        </a:rPr>
                        <a:t>%</a:t>
                      </a:r>
                      <a:endParaRPr lang="en-US" dirty="0"/>
                    </a:p>
                  </a:txBody>
                  <a:tcPr/>
                </a:tc>
                <a:tc>
                  <a:txBody>
                    <a:bodyPr/>
                    <a:lstStyle/>
                    <a:p>
                      <a:r>
                        <a:rPr lang="en-US" dirty="0" smtClean="0"/>
                        <a:t>0.6000</a:t>
                      </a:r>
                      <a:endParaRPr lang="en-US" dirty="0"/>
                    </a:p>
                  </a:txBody>
                  <a:tcPr/>
                </a:tc>
              </a:tr>
              <a:tr h="491149">
                <a:tc>
                  <a:txBody>
                    <a:bodyPr/>
                    <a:lstStyle/>
                    <a:p>
                      <a:r>
                        <a:rPr lang="en-US" sz="1800" kern="1200" dirty="0" smtClean="0">
                          <a:solidFill>
                            <a:schemeClr val="dk1"/>
                          </a:solidFill>
                          <a:latin typeface="+mn-lt"/>
                          <a:ea typeface="+mn-ea"/>
                          <a:cs typeface="+mn-cs"/>
                        </a:rPr>
                        <a:t>Talc Coated(20µ)</a:t>
                      </a:r>
                      <a:endParaRPr lang="en-US" dirty="0"/>
                    </a:p>
                  </a:txBody>
                  <a:tcPr/>
                </a:tc>
                <a:tc>
                  <a:txBody>
                    <a:bodyPr/>
                    <a:lstStyle/>
                    <a:p>
                      <a:r>
                        <a:rPr lang="en-US" dirty="0" smtClean="0"/>
                        <a:t>24</a:t>
                      </a:r>
                      <a:r>
                        <a:rPr lang="en-US" sz="1800" kern="1200" dirty="0" smtClean="0">
                          <a:solidFill>
                            <a:schemeClr val="dk1"/>
                          </a:solidFill>
                          <a:latin typeface="+mn-lt"/>
                          <a:ea typeface="+mn-ea"/>
                          <a:cs typeface="+mn-cs"/>
                        </a:rPr>
                        <a:t>%</a:t>
                      </a:r>
                      <a:endParaRPr lang="en-US" dirty="0"/>
                    </a:p>
                  </a:txBody>
                  <a:tcPr/>
                </a:tc>
                <a:tc>
                  <a:txBody>
                    <a:bodyPr/>
                    <a:lstStyle/>
                    <a:p>
                      <a:r>
                        <a:rPr lang="en-US" dirty="0" smtClean="0"/>
                        <a:t>1.200</a:t>
                      </a:r>
                      <a:endParaRPr lang="en-US" dirty="0"/>
                    </a:p>
                  </a:txBody>
                  <a:tcPr/>
                </a:tc>
              </a:tr>
              <a:tr h="491149">
                <a:tc>
                  <a:txBody>
                    <a:bodyPr/>
                    <a:lstStyle/>
                    <a:p>
                      <a:r>
                        <a:rPr lang="en-US" sz="1800" kern="1200" dirty="0" smtClean="0">
                          <a:solidFill>
                            <a:schemeClr val="dk1"/>
                          </a:solidFill>
                          <a:latin typeface="+mn-lt"/>
                          <a:ea typeface="+mn-ea"/>
                          <a:cs typeface="+mn-cs"/>
                        </a:rPr>
                        <a:t>Primary antioxidant</a:t>
                      </a:r>
                      <a:endParaRPr lang="en-US" dirty="0"/>
                    </a:p>
                  </a:txBody>
                  <a:tcPr/>
                </a:tc>
                <a:tc>
                  <a:txBody>
                    <a:bodyPr/>
                    <a:lstStyle/>
                    <a:p>
                      <a:r>
                        <a:rPr lang="en-US" dirty="0" smtClean="0"/>
                        <a:t>0.05</a:t>
                      </a:r>
                      <a:r>
                        <a:rPr lang="en-US" sz="1800" kern="1200" dirty="0" smtClean="0">
                          <a:solidFill>
                            <a:schemeClr val="dk1"/>
                          </a:solidFill>
                          <a:latin typeface="+mn-lt"/>
                          <a:ea typeface="+mn-ea"/>
                          <a:cs typeface="+mn-cs"/>
                        </a:rPr>
                        <a:t>%</a:t>
                      </a:r>
                      <a:endParaRPr lang="en-US" dirty="0"/>
                    </a:p>
                  </a:txBody>
                  <a:tcPr/>
                </a:tc>
                <a:tc>
                  <a:txBody>
                    <a:bodyPr/>
                    <a:lstStyle/>
                    <a:p>
                      <a:r>
                        <a:rPr lang="en-US" dirty="0" smtClean="0"/>
                        <a:t>0.0025</a:t>
                      </a:r>
                      <a:endParaRPr lang="en-US" dirty="0"/>
                    </a:p>
                  </a:txBody>
                  <a:tcPr/>
                </a:tc>
              </a:tr>
              <a:tr h="491149">
                <a:tc>
                  <a:txBody>
                    <a:bodyPr/>
                    <a:lstStyle/>
                    <a:p>
                      <a:r>
                        <a:rPr lang="en-US" sz="1800" kern="1200" dirty="0" smtClean="0">
                          <a:solidFill>
                            <a:schemeClr val="dk1"/>
                          </a:solidFill>
                          <a:latin typeface="+mn-lt"/>
                          <a:ea typeface="+mn-ea"/>
                          <a:cs typeface="+mn-cs"/>
                        </a:rPr>
                        <a:t>Heat stabilizer</a:t>
                      </a:r>
                      <a:endParaRPr lang="en-US" dirty="0"/>
                    </a:p>
                  </a:txBody>
                  <a:tcPr/>
                </a:tc>
                <a:tc>
                  <a:txBody>
                    <a:bodyPr/>
                    <a:lstStyle/>
                    <a:p>
                      <a:r>
                        <a:rPr lang="en-US" dirty="0" smtClean="0"/>
                        <a:t>0.1</a:t>
                      </a:r>
                      <a:r>
                        <a:rPr lang="en-US" sz="1800" kern="1200" dirty="0" smtClean="0">
                          <a:solidFill>
                            <a:schemeClr val="dk1"/>
                          </a:solidFill>
                          <a:latin typeface="+mn-lt"/>
                          <a:ea typeface="+mn-ea"/>
                          <a:cs typeface="+mn-cs"/>
                        </a:rPr>
                        <a:t>%</a:t>
                      </a:r>
                      <a:endParaRPr lang="en-US" dirty="0"/>
                    </a:p>
                  </a:txBody>
                  <a:tcPr/>
                </a:tc>
                <a:tc>
                  <a:txBody>
                    <a:bodyPr/>
                    <a:lstStyle/>
                    <a:p>
                      <a:r>
                        <a:rPr lang="en-US" dirty="0" smtClean="0"/>
                        <a:t>0.0050</a:t>
                      </a:r>
                      <a:endParaRPr lang="en-US" dirty="0"/>
                    </a:p>
                  </a:txBody>
                  <a:tcPr/>
                </a:tc>
              </a:tr>
              <a:tr h="491149">
                <a:tc>
                  <a:txBody>
                    <a:bodyPr/>
                    <a:lstStyle/>
                    <a:p>
                      <a:r>
                        <a:rPr lang="en-US" sz="1800" kern="1200" dirty="0" smtClean="0">
                          <a:solidFill>
                            <a:schemeClr val="dk1"/>
                          </a:solidFill>
                          <a:latin typeface="+mn-lt"/>
                          <a:ea typeface="+mn-ea"/>
                          <a:cs typeface="+mn-cs"/>
                        </a:rPr>
                        <a:t>Lubricant</a:t>
                      </a:r>
                      <a:endParaRPr lang="en-US" dirty="0"/>
                    </a:p>
                  </a:txBody>
                  <a:tcPr/>
                </a:tc>
                <a:tc>
                  <a:txBody>
                    <a:bodyPr/>
                    <a:lstStyle/>
                    <a:p>
                      <a:r>
                        <a:rPr lang="en-US" dirty="0" smtClean="0"/>
                        <a:t>0.2</a:t>
                      </a:r>
                      <a:r>
                        <a:rPr lang="en-US" sz="1800" kern="1200" dirty="0" smtClean="0">
                          <a:solidFill>
                            <a:schemeClr val="dk1"/>
                          </a:solidFill>
                          <a:latin typeface="+mn-lt"/>
                          <a:ea typeface="+mn-ea"/>
                          <a:cs typeface="+mn-cs"/>
                        </a:rPr>
                        <a:t>%</a:t>
                      </a:r>
                      <a:endParaRPr lang="en-US" dirty="0"/>
                    </a:p>
                  </a:txBody>
                  <a:tcPr/>
                </a:tc>
                <a:tc>
                  <a:txBody>
                    <a:bodyPr/>
                    <a:lstStyle/>
                    <a:p>
                      <a:r>
                        <a:rPr lang="en-US" dirty="0" smtClean="0"/>
                        <a:t>0.0100</a:t>
                      </a:r>
                      <a:endParaRPr lang="en-US" dirty="0"/>
                    </a:p>
                  </a:txBody>
                  <a:tcPr/>
                </a:tc>
              </a:tr>
              <a:tr h="491149">
                <a:tc>
                  <a:txBody>
                    <a:bodyPr/>
                    <a:lstStyle/>
                    <a:p>
                      <a:r>
                        <a:rPr lang="en-US" sz="1800" kern="1200" dirty="0" smtClean="0">
                          <a:solidFill>
                            <a:schemeClr val="dk1"/>
                          </a:solidFill>
                          <a:latin typeface="+mn-lt"/>
                          <a:ea typeface="+mn-ea"/>
                          <a:cs typeface="+mn-cs"/>
                        </a:rPr>
                        <a:t>Processing aids</a:t>
                      </a:r>
                      <a:endParaRPr lang="en-US" dirty="0"/>
                    </a:p>
                  </a:txBody>
                  <a:tcPr/>
                </a:tc>
                <a:tc>
                  <a:txBody>
                    <a:bodyPr/>
                    <a:lstStyle/>
                    <a:p>
                      <a:r>
                        <a:rPr lang="en-US" dirty="0" smtClean="0"/>
                        <a:t>0.15</a:t>
                      </a:r>
                      <a:r>
                        <a:rPr lang="en-US" sz="1800" kern="1200" dirty="0" smtClean="0">
                          <a:solidFill>
                            <a:schemeClr val="dk1"/>
                          </a:solidFill>
                          <a:latin typeface="+mn-lt"/>
                          <a:ea typeface="+mn-ea"/>
                          <a:cs typeface="+mn-cs"/>
                        </a:rPr>
                        <a:t>%</a:t>
                      </a:r>
                      <a:endParaRPr lang="en-US" dirty="0"/>
                    </a:p>
                  </a:txBody>
                  <a:tcPr/>
                </a:tc>
                <a:tc>
                  <a:txBody>
                    <a:bodyPr/>
                    <a:lstStyle/>
                    <a:p>
                      <a:r>
                        <a:rPr lang="en-US" dirty="0" smtClean="0"/>
                        <a:t>0.0075</a:t>
                      </a:r>
                      <a:endParaRPr lang="en-US" dirty="0"/>
                    </a:p>
                  </a:txBody>
                  <a:tcPr/>
                </a:tc>
              </a:tr>
              <a:tr h="491149">
                <a:tc>
                  <a:txBody>
                    <a:bodyPr/>
                    <a:lstStyle/>
                    <a:p>
                      <a:r>
                        <a:rPr lang="en-US" sz="1800" kern="1200" dirty="0" smtClean="0">
                          <a:solidFill>
                            <a:schemeClr val="dk1"/>
                          </a:solidFill>
                          <a:latin typeface="+mn-lt"/>
                          <a:ea typeface="+mn-ea"/>
                          <a:cs typeface="+mn-cs"/>
                        </a:rPr>
                        <a:t>Coupling agent</a:t>
                      </a:r>
                      <a:endParaRPr lang="en-US" dirty="0"/>
                    </a:p>
                  </a:txBody>
                  <a:tcPr/>
                </a:tc>
                <a:tc>
                  <a:txBody>
                    <a:bodyPr/>
                    <a:lstStyle/>
                    <a:p>
                      <a:r>
                        <a:rPr lang="en-US" dirty="0" smtClean="0"/>
                        <a:t>0.5</a:t>
                      </a:r>
                      <a:r>
                        <a:rPr lang="en-US" sz="1800" kern="1200" dirty="0" smtClean="0">
                          <a:solidFill>
                            <a:schemeClr val="dk1"/>
                          </a:solidFill>
                          <a:latin typeface="+mn-lt"/>
                          <a:ea typeface="+mn-ea"/>
                          <a:cs typeface="+mn-cs"/>
                        </a:rPr>
                        <a:t>%</a:t>
                      </a:r>
                      <a:endParaRPr lang="en-US" dirty="0"/>
                    </a:p>
                  </a:txBody>
                  <a:tcPr/>
                </a:tc>
                <a:tc>
                  <a:txBody>
                    <a:bodyPr/>
                    <a:lstStyle/>
                    <a:p>
                      <a:r>
                        <a:rPr lang="en-US" dirty="0" smtClean="0"/>
                        <a:t>0.2500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6324600"/>
          </a:xfrm>
        </p:spPr>
        <p:txBody>
          <a:bodyPr>
            <a:normAutofit fontScale="90000"/>
          </a:bodyPr>
          <a:lstStyle/>
          <a:p>
            <a:r>
              <a:rPr lang="en-US" dirty="0" smtClean="0"/>
              <a:t>PROCESS PARAMETER OF EXTRUDER</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graphicFrame>
        <p:nvGraphicFramePr>
          <p:cNvPr id="4" name="Table 3"/>
          <p:cNvGraphicFramePr>
            <a:graphicFrameLocks noGrp="1"/>
          </p:cNvGraphicFramePr>
          <p:nvPr/>
        </p:nvGraphicFramePr>
        <p:xfrm>
          <a:off x="1524000" y="1397000"/>
          <a:ext cx="6096000" cy="77825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sz="1800" b="1" kern="1200" dirty="0" smtClean="0">
                          <a:solidFill>
                            <a:schemeClr val="lt1"/>
                          </a:solidFill>
                          <a:latin typeface="+mn-lt"/>
                          <a:ea typeface="+mn-ea"/>
                          <a:cs typeface="+mn-cs"/>
                        </a:rPr>
                        <a:t>Control Name</a:t>
                      </a:r>
                      <a:endParaRPr lang="en-US" dirty="0"/>
                    </a:p>
                  </a:txBody>
                  <a:tcPr/>
                </a:tc>
                <a:tc>
                  <a:txBody>
                    <a:bodyPr/>
                    <a:lstStyle/>
                    <a:p>
                      <a:r>
                        <a:rPr lang="en-US" sz="1800" b="1" kern="1200" dirty="0" smtClean="0">
                          <a:solidFill>
                            <a:schemeClr val="lt1"/>
                          </a:solidFill>
                          <a:latin typeface="+mn-lt"/>
                          <a:ea typeface="+mn-ea"/>
                          <a:cs typeface="+mn-cs"/>
                        </a:rPr>
                        <a:t>Unit</a:t>
                      </a:r>
                      <a:endParaRPr lang="en-US" dirty="0"/>
                    </a:p>
                  </a:txBody>
                  <a:tcPr/>
                </a:tc>
                <a:tc>
                  <a:txBody>
                    <a:bodyPr/>
                    <a:lstStyle/>
                    <a:p>
                      <a:r>
                        <a:rPr lang="en-US" sz="1800" b="1" kern="1200" dirty="0" smtClean="0">
                          <a:solidFill>
                            <a:schemeClr val="lt1"/>
                          </a:solidFill>
                          <a:latin typeface="+mn-lt"/>
                          <a:ea typeface="+mn-ea"/>
                          <a:cs typeface="+mn-cs"/>
                        </a:rPr>
                        <a:t>Set Point</a:t>
                      </a:r>
                      <a:endParaRPr lang="en-US" dirty="0"/>
                    </a:p>
                  </a:txBody>
                  <a:tcPr/>
                </a:tc>
                <a:tc>
                  <a:txBody>
                    <a:bodyPr/>
                    <a:lstStyle/>
                    <a:p>
                      <a:r>
                        <a:rPr lang="en-US" sz="1800" b="1" kern="1200" dirty="0" smtClean="0">
                          <a:solidFill>
                            <a:schemeClr val="lt1"/>
                          </a:solidFill>
                          <a:latin typeface="+mn-lt"/>
                          <a:ea typeface="+mn-ea"/>
                          <a:cs typeface="+mn-cs"/>
                        </a:rPr>
                        <a:t>Actual Temp.</a:t>
                      </a:r>
                      <a:endParaRPr lang="en-US" dirty="0"/>
                    </a:p>
                  </a:txBody>
                  <a:tcPr/>
                </a:tc>
              </a:tr>
              <a:tr h="370840">
                <a:tc>
                  <a:txBody>
                    <a:bodyPr/>
                    <a:lstStyle/>
                    <a:p>
                      <a:r>
                        <a:rPr lang="en-US" sz="1200" kern="1200" dirty="0" smtClean="0">
                          <a:solidFill>
                            <a:schemeClr val="dk1"/>
                          </a:solidFill>
                          <a:latin typeface="+mn-lt"/>
                          <a:ea typeface="+mn-ea"/>
                          <a:cs typeface="+mn-cs"/>
                        </a:rPr>
                        <a:t>Control Barrel1</a:t>
                      </a:r>
                      <a:endParaRPr lang="en-US" sz="1200" dirty="0"/>
                    </a:p>
                  </a:txBody>
                  <a:tcPr/>
                </a:tc>
                <a:tc>
                  <a:txBody>
                    <a:bodyPr/>
                    <a:lstStyle/>
                    <a:p>
                      <a:r>
                        <a:rPr lang="en-US" sz="1800" kern="1200" baseline="30000" dirty="0" smtClean="0">
                          <a:solidFill>
                            <a:schemeClr val="dk1"/>
                          </a:solidFill>
                          <a:latin typeface="+mn-lt"/>
                          <a:ea typeface="+mn-ea"/>
                          <a:cs typeface="+mn-cs"/>
                        </a:rPr>
                        <a:t>0</a:t>
                      </a:r>
                      <a:r>
                        <a:rPr lang="en-US" sz="1800" kern="1200" dirty="0" smtClean="0">
                          <a:solidFill>
                            <a:schemeClr val="dk1"/>
                          </a:solidFill>
                          <a:latin typeface="+mn-lt"/>
                          <a:ea typeface="+mn-ea"/>
                          <a:cs typeface="+mn-cs"/>
                        </a:rPr>
                        <a:t>C</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Control Barrel2</a:t>
                      </a:r>
                      <a:endParaRPr lang="en-US" sz="1200" dirty="0" smtClean="0"/>
                    </a:p>
                  </a:txBody>
                  <a:tcPr/>
                </a:tc>
                <a:tc>
                  <a:txBody>
                    <a:bodyPr/>
                    <a:lstStyle/>
                    <a:p>
                      <a:r>
                        <a:rPr lang="en-US" sz="1800" kern="1200" baseline="30000" dirty="0" smtClean="0">
                          <a:solidFill>
                            <a:schemeClr val="dk1"/>
                          </a:solidFill>
                          <a:latin typeface="+mn-lt"/>
                          <a:ea typeface="+mn-ea"/>
                          <a:cs typeface="+mn-cs"/>
                        </a:rPr>
                        <a:t>0</a:t>
                      </a:r>
                      <a:r>
                        <a:rPr lang="en-US" sz="1800" kern="1200" dirty="0" smtClean="0">
                          <a:solidFill>
                            <a:schemeClr val="dk1"/>
                          </a:solidFill>
                          <a:latin typeface="+mn-lt"/>
                          <a:ea typeface="+mn-ea"/>
                          <a:cs typeface="+mn-cs"/>
                        </a:rPr>
                        <a:t>C</a:t>
                      </a:r>
                      <a:endParaRPr lang="en-US" dirty="0"/>
                    </a:p>
                  </a:txBody>
                  <a:tcPr/>
                </a:tc>
                <a:tc>
                  <a:txBody>
                    <a:bodyPr/>
                    <a:lstStyle/>
                    <a:p>
                      <a:r>
                        <a:rPr lang="en-US" dirty="0" smtClean="0"/>
                        <a:t>190</a:t>
                      </a:r>
                      <a:endParaRPr lang="en-US" dirty="0"/>
                    </a:p>
                  </a:txBody>
                  <a:tcPr/>
                </a:tc>
                <a:tc>
                  <a:txBody>
                    <a:bodyPr/>
                    <a:lstStyle/>
                    <a:p>
                      <a:r>
                        <a:rPr lang="en-US" dirty="0" smtClean="0"/>
                        <a:t>186</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Control Barrel3</a:t>
                      </a:r>
                      <a:endParaRPr lang="en-US" sz="1200" dirty="0" smtClean="0"/>
                    </a:p>
                  </a:txBody>
                  <a:tcPr/>
                </a:tc>
                <a:tc>
                  <a:txBody>
                    <a:bodyPr/>
                    <a:lstStyle/>
                    <a:p>
                      <a:r>
                        <a:rPr lang="en-US" sz="1800" kern="1200" baseline="30000" dirty="0" smtClean="0">
                          <a:solidFill>
                            <a:schemeClr val="dk1"/>
                          </a:solidFill>
                          <a:latin typeface="+mn-lt"/>
                          <a:ea typeface="+mn-ea"/>
                          <a:cs typeface="+mn-cs"/>
                        </a:rPr>
                        <a:t>0</a:t>
                      </a:r>
                      <a:r>
                        <a:rPr lang="en-US" sz="1800" kern="1200" dirty="0" smtClean="0">
                          <a:solidFill>
                            <a:schemeClr val="dk1"/>
                          </a:solidFill>
                          <a:latin typeface="+mn-lt"/>
                          <a:ea typeface="+mn-ea"/>
                          <a:cs typeface="+mn-cs"/>
                        </a:rPr>
                        <a:t>C</a:t>
                      </a:r>
                      <a:endParaRPr lang="en-US" dirty="0"/>
                    </a:p>
                  </a:txBody>
                  <a:tcPr/>
                </a:tc>
                <a:tc>
                  <a:txBody>
                    <a:bodyPr/>
                    <a:lstStyle/>
                    <a:p>
                      <a:r>
                        <a:rPr lang="en-US" dirty="0" smtClean="0"/>
                        <a:t>200</a:t>
                      </a:r>
                      <a:endParaRPr lang="en-US" dirty="0"/>
                    </a:p>
                  </a:txBody>
                  <a:tcPr/>
                </a:tc>
                <a:tc>
                  <a:txBody>
                    <a:bodyPr/>
                    <a:lstStyle/>
                    <a:p>
                      <a:r>
                        <a:rPr lang="en-US" dirty="0" smtClean="0"/>
                        <a:t>197</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Control Barrel4</a:t>
                      </a:r>
                      <a:endParaRPr lang="en-US" sz="1200" dirty="0" smtClean="0"/>
                    </a:p>
                  </a:txBody>
                  <a:tcPr/>
                </a:tc>
                <a:tc>
                  <a:txBody>
                    <a:bodyPr/>
                    <a:lstStyle/>
                    <a:p>
                      <a:r>
                        <a:rPr lang="en-US" sz="1800" kern="1200" baseline="30000" dirty="0" smtClean="0">
                          <a:solidFill>
                            <a:schemeClr val="dk1"/>
                          </a:solidFill>
                          <a:latin typeface="+mn-lt"/>
                          <a:ea typeface="+mn-ea"/>
                          <a:cs typeface="+mn-cs"/>
                        </a:rPr>
                        <a:t>0</a:t>
                      </a:r>
                      <a:r>
                        <a:rPr lang="en-US" sz="1800" kern="1200" dirty="0" smtClean="0">
                          <a:solidFill>
                            <a:schemeClr val="dk1"/>
                          </a:solidFill>
                          <a:latin typeface="+mn-lt"/>
                          <a:ea typeface="+mn-ea"/>
                          <a:cs typeface="+mn-cs"/>
                        </a:rPr>
                        <a:t>C</a:t>
                      </a:r>
                      <a:endParaRPr lang="en-US" dirty="0"/>
                    </a:p>
                  </a:txBody>
                  <a:tcPr/>
                </a:tc>
                <a:tc>
                  <a:txBody>
                    <a:bodyPr/>
                    <a:lstStyle/>
                    <a:p>
                      <a:r>
                        <a:rPr lang="en-US" dirty="0" smtClean="0"/>
                        <a:t>210</a:t>
                      </a:r>
                      <a:endParaRPr lang="en-US" dirty="0"/>
                    </a:p>
                  </a:txBody>
                  <a:tcPr/>
                </a:tc>
                <a:tc>
                  <a:txBody>
                    <a:bodyPr/>
                    <a:lstStyle/>
                    <a:p>
                      <a:r>
                        <a:rPr lang="en-US" dirty="0" smtClean="0"/>
                        <a:t>210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Control Barrel5</a:t>
                      </a:r>
                      <a:endParaRPr lang="en-US" sz="1200" dirty="0" smtClean="0"/>
                    </a:p>
                  </a:txBody>
                  <a:tcPr/>
                </a:tc>
                <a:tc>
                  <a:txBody>
                    <a:bodyPr/>
                    <a:lstStyle/>
                    <a:p>
                      <a:r>
                        <a:rPr lang="en-US" sz="1800" kern="1200" baseline="30000" dirty="0" smtClean="0">
                          <a:solidFill>
                            <a:schemeClr val="dk1"/>
                          </a:solidFill>
                          <a:latin typeface="+mn-lt"/>
                          <a:ea typeface="+mn-ea"/>
                          <a:cs typeface="+mn-cs"/>
                        </a:rPr>
                        <a:t>0</a:t>
                      </a:r>
                      <a:r>
                        <a:rPr lang="en-US" sz="1800" kern="1200" dirty="0" smtClean="0">
                          <a:solidFill>
                            <a:schemeClr val="dk1"/>
                          </a:solidFill>
                          <a:latin typeface="+mn-lt"/>
                          <a:ea typeface="+mn-ea"/>
                          <a:cs typeface="+mn-cs"/>
                        </a:rPr>
                        <a:t>C</a:t>
                      </a:r>
                      <a:endParaRPr lang="en-US" dirty="0"/>
                    </a:p>
                  </a:txBody>
                  <a:tcPr/>
                </a:tc>
                <a:tc>
                  <a:txBody>
                    <a:bodyPr/>
                    <a:lstStyle/>
                    <a:p>
                      <a:r>
                        <a:rPr lang="en-US" dirty="0" smtClean="0"/>
                        <a:t>215</a:t>
                      </a:r>
                      <a:endParaRPr lang="en-US" dirty="0"/>
                    </a:p>
                  </a:txBody>
                  <a:tcPr/>
                </a:tc>
                <a:tc>
                  <a:txBody>
                    <a:bodyPr/>
                    <a:lstStyle/>
                    <a:p>
                      <a:r>
                        <a:rPr lang="en-US" dirty="0" smtClean="0"/>
                        <a:t>217</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Control Barrel6</a:t>
                      </a:r>
                      <a:endParaRPr lang="en-US" sz="1200" dirty="0" smtClean="0"/>
                    </a:p>
                  </a:txBody>
                  <a:tcPr/>
                </a:tc>
                <a:tc>
                  <a:txBody>
                    <a:bodyPr/>
                    <a:lstStyle/>
                    <a:p>
                      <a:r>
                        <a:rPr lang="en-US" sz="1800" kern="1200" baseline="30000" dirty="0" smtClean="0">
                          <a:solidFill>
                            <a:schemeClr val="dk1"/>
                          </a:solidFill>
                          <a:latin typeface="+mn-lt"/>
                          <a:ea typeface="+mn-ea"/>
                          <a:cs typeface="+mn-cs"/>
                        </a:rPr>
                        <a:t>0</a:t>
                      </a:r>
                      <a:r>
                        <a:rPr lang="en-US" sz="1800" kern="1200" dirty="0" smtClean="0">
                          <a:solidFill>
                            <a:schemeClr val="dk1"/>
                          </a:solidFill>
                          <a:latin typeface="+mn-lt"/>
                          <a:ea typeface="+mn-ea"/>
                          <a:cs typeface="+mn-cs"/>
                        </a:rPr>
                        <a:t>C</a:t>
                      </a:r>
                      <a:endParaRPr lang="en-US" b="1" dirty="0"/>
                    </a:p>
                  </a:txBody>
                  <a:tcPr/>
                </a:tc>
                <a:tc>
                  <a:txBody>
                    <a:bodyPr/>
                    <a:lstStyle/>
                    <a:p>
                      <a:r>
                        <a:rPr lang="en-US" dirty="0" smtClean="0"/>
                        <a:t>215</a:t>
                      </a:r>
                      <a:endParaRPr lang="en-US" dirty="0"/>
                    </a:p>
                  </a:txBody>
                  <a:tcPr/>
                </a:tc>
                <a:tc>
                  <a:txBody>
                    <a:bodyPr/>
                    <a:lstStyle/>
                    <a:p>
                      <a:r>
                        <a:rPr lang="en-US" dirty="0" smtClean="0"/>
                        <a:t>217</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Control Barrel7</a:t>
                      </a:r>
                      <a:endParaRPr lang="en-US" sz="1200" dirty="0" smtClean="0"/>
                    </a:p>
                  </a:txBody>
                  <a:tcPr/>
                </a:tc>
                <a:tc>
                  <a:txBody>
                    <a:bodyPr/>
                    <a:lstStyle/>
                    <a:p>
                      <a:r>
                        <a:rPr lang="en-US" sz="1800" kern="1200" baseline="30000" dirty="0" smtClean="0">
                          <a:solidFill>
                            <a:schemeClr val="dk1"/>
                          </a:solidFill>
                          <a:latin typeface="+mn-lt"/>
                          <a:ea typeface="+mn-ea"/>
                          <a:cs typeface="+mn-cs"/>
                        </a:rPr>
                        <a:t>0</a:t>
                      </a:r>
                      <a:r>
                        <a:rPr lang="en-US" sz="1800" kern="1200" dirty="0" smtClean="0">
                          <a:solidFill>
                            <a:schemeClr val="dk1"/>
                          </a:solidFill>
                          <a:latin typeface="+mn-lt"/>
                          <a:ea typeface="+mn-ea"/>
                          <a:cs typeface="+mn-cs"/>
                        </a:rPr>
                        <a:t>C</a:t>
                      </a:r>
                      <a:endParaRPr lang="en-US" dirty="0"/>
                    </a:p>
                  </a:txBody>
                  <a:tcPr/>
                </a:tc>
                <a:tc>
                  <a:txBody>
                    <a:bodyPr/>
                    <a:lstStyle/>
                    <a:p>
                      <a:r>
                        <a:rPr lang="en-US" dirty="0" smtClean="0"/>
                        <a:t>220</a:t>
                      </a:r>
                      <a:endParaRPr lang="en-US" dirty="0"/>
                    </a:p>
                  </a:txBody>
                  <a:tcPr/>
                </a:tc>
                <a:tc>
                  <a:txBody>
                    <a:bodyPr/>
                    <a:lstStyle/>
                    <a:p>
                      <a:r>
                        <a:rPr lang="en-US" dirty="0" smtClean="0"/>
                        <a:t>236</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Control Barrel8</a:t>
                      </a:r>
                      <a:endParaRPr lang="en-US" sz="1200" dirty="0" smtClean="0"/>
                    </a:p>
                  </a:txBody>
                  <a:tcPr/>
                </a:tc>
                <a:tc>
                  <a:txBody>
                    <a:bodyPr/>
                    <a:lstStyle/>
                    <a:p>
                      <a:r>
                        <a:rPr lang="en-US" sz="1800" kern="1200" baseline="30000" dirty="0" smtClean="0">
                          <a:solidFill>
                            <a:schemeClr val="dk1"/>
                          </a:solidFill>
                          <a:latin typeface="+mn-lt"/>
                          <a:ea typeface="+mn-ea"/>
                          <a:cs typeface="+mn-cs"/>
                        </a:rPr>
                        <a:t>0</a:t>
                      </a:r>
                      <a:r>
                        <a:rPr lang="en-US" sz="1800" kern="1200" dirty="0" smtClean="0">
                          <a:solidFill>
                            <a:schemeClr val="dk1"/>
                          </a:solidFill>
                          <a:latin typeface="+mn-lt"/>
                          <a:ea typeface="+mn-ea"/>
                          <a:cs typeface="+mn-cs"/>
                        </a:rPr>
                        <a:t>C</a:t>
                      </a:r>
                      <a:endParaRPr lang="en-US" b="1" dirty="0"/>
                    </a:p>
                  </a:txBody>
                  <a:tcPr/>
                </a:tc>
                <a:tc>
                  <a:txBody>
                    <a:bodyPr/>
                    <a:lstStyle/>
                    <a:p>
                      <a:r>
                        <a:rPr lang="en-US" dirty="0" smtClean="0"/>
                        <a:t>220</a:t>
                      </a:r>
                      <a:endParaRPr lang="en-US" dirty="0"/>
                    </a:p>
                  </a:txBody>
                  <a:tcPr/>
                </a:tc>
                <a:tc>
                  <a:txBody>
                    <a:bodyPr/>
                    <a:lstStyle/>
                    <a:p>
                      <a:r>
                        <a:rPr lang="en-US" dirty="0" smtClean="0"/>
                        <a:t>237</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Control Barrel10</a:t>
                      </a:r>
                      <a:endParaRPr lang="en-US" sz="1200" dirty="0" smtClean="0"/>
                    </a:p>
                  </a:txBody>
                  <a:tcPr/>
                </a:tc>
                <a:tc>
                  <a:txBody>
                    <a:bodyPr/>
                    <a:lstStyle/>
                    <a:p>
                      <a:r>
                        <a:rPr lang="en-US" sz="1800" kern="1200" baseline="30000" dirty="0" smtClean="0">
                          <a:solidFill>
                            <a:schemeClr val="dk1"/>
                          </a:solidFill>
                          <a:latin typeface="+mn-lt"/>
                          <a:ea typeface="+mn-ea"/>
                          <a:cs typeface="+mn-cs"/>
                        </a:rPr>
                        <a:t>0</a:t>
                      </a:r>
                      <a:r>
                        <a:rPr lang="en-US" sz="1800" kern="1200" dirty="0" smtClean="0">
                          <a:solidFill>
                            <a:schemeClr val="dk1"/>
                          </a:solidFill>
                          <a:latin typeface="+mn-lt"/>
                          <a:ea typeface="+mn-ea"/>
                          <a:cs typeface="+mn-cs"/>
                        </a:rPr>
                        <a:t>C</a:t>
                      </a:r>
                      <a:endParaRPr lang="en-US" dirty="0"/>
                    </a:p>
                  </a:txBody>
                  <a:tcPr/>
                </a:tc>
                <a:tc>
                  <a:txBody>
                    <a:bodyPr/>
                    <a:lstStyle/>
                    <a:p>
                      <a:r>
                        <a:rPr lang="en-US" dirty="0" smtClean="0"/>
                        <a:t>225</a:t>
                      </a:r>
                      <a:endParaRPr lang="en-US" dirty="0"/>
                    </a:p>
                  </a:txBody>
                  <a:tcPr/>
                </a:tc>
                <a:tc>
                  <a:txBody>
                    <a:bodyPr/>
                    <a:lstStyle/>
                    <a:p>
                      <a:r>
                        <a:rPr lang="en-US" dirty="0" smtClean="0"/>
                        <a:t>233</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Die Temp.:</a:t>
                      </a:r>
                      <a:endParaRPr lang="en-US" sz="1200" dirty="0" smtClean="0"/>
                    </a:p>
                  </a:txBody>
                  <a:tcPr/>
                </a:tc>
                <a:tc>
                  <a:txBody>
                    <a:bodyPr/>
                    <a:lstStyle/>
                    <a:p>
                      <a:r>
                        <a:rPr lang="en-US" sz="1800" kern="1200" baseline="30000" dirty="0" smtClean="0">
                          <a:solidFill>
                            <a:schemeClr val="dk1"/>
                          </a:solidFill>
                          <a:latin typeface="+mn-lt"/>
                          <a:ea typeface="+mn-ea"/>
                          <a:cs typeface="+mn-cs"/>
                        </a:rPr>
                        <a:t>0</a:t>
                      </a:r>
                      <a:r>
                        <a:rPr lang="en-US" sz="1800" kern="1200" dirty="0" smtClean="0">
                          <a:solidFill>
                            <a:schemeClr val="dk1"/>
                          </a:solidFill>
                          <a:latin typeface="+mn-lt"/>
                          <a:ea typeface="+mn-ea"/>
                          <a:cs typeface="+mn-cs"/>
                        </a:rPr>
                        <a:t>C</a:t>
                      </a:r>
                      <a:endParaRPr lang="en-US" dirty="0"/>
                    </a:p>
                  </a:txBody>
                  <a:tcPr/>
                </a:tc>
                <a:tc>
                  <a:txBody>
                    <a:bodyPr/>
                    <a:lstStyle/>
                    <a:p>
                      <a:r>
                        <a:rPr lang="en-US" dirty="0" smtClean="0"/>
                        <a:t>230</a:t>
                      </a:r>
                      <a:endParaRPr lang="en-US" dirty="0"/>
                    </a:p>
                  </a:txBody>
                  <a:tcPr/>
                </a:tc>
                <a:tc>
                  <a:txBody>
                    <a:bodyPr/>
                    <a:lstStyle/>
                    <a:p>
                      <a:r>
                        <a:rPr lang="en-US" dirty="0" smtClean="0"/>
                        <a:t>231</a:t>
                      </a:r>
                      <a:endParaRPr lang="en-US" dirty="0"/>
                    </a:p>
                  </a:txBody>
                  <a:tcPr/>
                </a:tc>
              </a:tr>
              <a:tr h="370840">
                <a:tc>
                  <a:txBody>
                    <a:bodyPr/>
                    <a:lstStyle/>
                    <a:p>
                      <a:r>
                        <a:rPr lang="en-US" sz="1200" kern="1200" dirty="0" smtClean="0">
                          <a:solidFill>
                            <a:schemeClr val="dk1"/>
                          </a:solidFill>
                          <a:latin typeface="+mn-lt"/>
                          <a:ea typeface="+mn-ea"/>
                          <a:cs typeface="+mn-cs"/>
                        </a:rPr>
                        <a:t>Die</a:t>
                      </a:r>
                      <a:r>
                        <a:rPr lang="en-US" sz="1200" kern="1200" baseline="0" dirty="0" smtClean="0">
                          <a:solidFill>
                            <a:schemeClr val="dk1"/>
                          </a:solidFill>
                          <a:latin typeface="+mn-lt"/>
                          <a:ea typeface="+mn-ea"/>
                          <a:cs typeface="+mn-cs"/>
                        </a:rPr>
                        <a:t> head:</a:t>
                      </a:r>
                      <a:endParaRPr lang="en-US" sz="1200" dirty="0"/>
                    </a:p>
                  </a:txBody>
                  <a:tcPr/>
                </a:tc>
                <a:tc>
                  <a:txBody>
                    <a:bodyPr/>
                    <a:lstStyle/>
                    <a:p>
                      <a:r>
                        <a:rPr lang="en-US" sz="1800" kern="1200" baseline="30000" dirty="0" smtClean="0">
                          <a:solidFill>
                            <a:schemeClr val="dk1"/>
                          </a:solidFill>
                          <a:latin typeface="+mn-lt"/>
                          <a:ea typeface="+mn-ea"/>
                          <a:cs typeface="+mn-cs"/>
                        </a:rPr>
                        <a:t>0</a:t>
                      </a:r>
                      <a:r>
                        <a:rPr lang="en-US" sz="1800" kern="1200" dirty="0" smtClean="0">
                          <a:solidFill>
                            <a:schemeClr val="dk1"/>
                          </a:solidFill>
                          <a:latin typeface="+mn-lt"/>
                          <a:ea typeface="+mn-ea"/>
                          <a:cs typeface="+mn-cs"/>
                        </a:rPr>
                        <a:t>C</a:t>
                      </a:r>
                      <a:endParaRPr lang="en-US" dirty="0"/>
                    </a:p>
                  </a:txBody>
                  <a:tcPr/>
                </a:tc>
                <a:tc>
                  <a:txBody>
                    <a:bodyPr/>
                    <a:lstStyle/>
                    <a:p>
                      <a:r>
                        <a:rPr lang="en-US" dirty="0" smtClean="0"/>
                        <a:t>230</a:t>
                      </a:r>
                      <a:endParaRPr lang="en-US" dirty="0"/>
                    </a:p>
                  </a:txBody>
                  <a:tcPr/>
                </a:tc>
                <a:tc>
                  <a:txBody>
                    <a:bodyPr/>
                    <a:lstStyle/>
                    <a:p>
                      <a:r>
                        <a:rPr lang="en-US" dirty="0" smtClean="0"/>
                        <a:t>232</a:t>
                      </a:r>
                      <a:endParaRPr lang="en-US" dirty="0"/>
                    </a:p>
                  </a:txBody>
                  <a:tcPr/>
                </a:tc>
              </a:tr>
              <a:tr h="370840">
                <a:tc>
                  <a:txBody>
                    <a:bodyPr/>
                    <a:lstStyle/>
                    <a:p>
                      <a:r>
                        <a:rPr lang="en-US" sz="1200" kern="1200" dirty="0" smtClean="0">
                          <a:solidFill>
                            <a:schemeClr val="dk1"/>
                          </a:solidFill>
                          <a:latin typeface="+mn-lt"/>
                          <a:ea typeface="+mn-ea"/>
                          <a:cs typeface="+mn-cs"/>
                        </a:rPr>
                        <a:t>Speed Side Seeder1:</a:t>
                      </a:r>
                      <a:endParaRPr lang="en-US" sz="1200" dirty="0"/>
                    </a:p>
                  </a:txBody>
                  <a:tcPr/>
                </a:tc>
                <a:tc>
                  <a:txBody>
                    <a:bodyPr/>
                    <a:lstStyle/>
                    <a:p>
                      <a:r>
                        <a:rPr lang="en-US" sz="1800" kern="1200" dirty="0" smtClean="0">
                          <a:solidFill>
                            <a:schemeClr val="dk1"/>
                          </a:solidFill>
                          <a:latin typeface="+mn-lt"/>
                          <a:ea typeface="+mn-ea"/>
                          <a:cs typeface="+mn-cs"/>
                        </a:rPr>
                        <a:t>Rpm</a:t>
                      </a:r>
                      <a:endParaRPr lang="en-US" dirty="0"/>
                    </a:p>
                  </a:txBody>
                  <a:tcPr/>
                </a:tc>
                <a:tc>
                  <a:txBody>
                    <a:bodyPr/>
                    <a:lstStyle/>
                    <a:p>
                      <a:r>
                        <a:rPr lang="en-US" dirty="0" smtClean="0"/>
                        <a:t>131</a:t>
                      </a:r>
                      <a:endParaRPr lang="en-US" dirty="0"/>
                    </a:p>
                  </a:txBody>
                  <a:tcPr/>
                </a:tc>
                <a:tc>
                  <a:txBody>
                    <a:bodyPr/>
                    <a:lstStyle/>
                    <a:p>
                      <a:r>
                        <a:rPr lang="en-US" dirty="0" smtClean="0"/>
                        <a:t>……</a:t>
                      </a:r>
                      <a:endParaRPr lang="en-US" dirty="0"/>
                    </a:p>
                  </a:txBody>
                  <a:tcPr/>
                </a:tc>
              </a:tr>
              <a:tr h="370840">
                <a:tc>
                  <a:txBody>
                    <a:bodyPr/>
                    <a:lstStyle/>
                    <a:p>
                      <a:r>
                        <a:rPr lang="en-US" sz="1200" kern="1200" dirty="0" smtClean="0">
                          <a:solidFill>
                            <a:schemeClr val="dk1"/>
                          </a:solidFill>
                          <a:latin typeface="+mn-lt"/>
                          <a:ea typeface="+mn-ea"/>
                          <a:cs typeface="+mn-cs"/>
                        </a:rPr>
                        <a:t>Speed Side Seeder2:</a:t>
                      </a:r>
                      <a:endParaRPr lang="en-US" sz="1200" dirty="0"/>
                    </a:p>
                  </a:txBody>
                  <a:tcPr/>
                </a:tc>
                <a:tc>
                  <a:txBody>
                    <a:bodyPr/>
                    <a:lstStyle/>
                    <a:p>
                      <a:r>
                        <a:rPr lang="en-US" sz="1800" kern="1200" dirty="0" smtClean="0">
                          <a:solidFill>
                            <a:schemeClr val="dk1"/>
                          </a:solidFill>
                          <a:latin typeface="+mn-lt"/>
                          <a:ea typeface="+mn-ea"/>
                          <a:cs typeface="+mn-cs"/>
                        </a:rPr>
                        <a:t>Rpm</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sz="1200" kern="1200" dirty="0" smtClean="0">
                          <a:solidFill>
                            <a:schemeClr val="dk1"/>
                          </a:solidFill>
                          <a:latin typeface="+mn-lt"/>
                          <a:ea typeface="+mn-ea"/>
                          <a:cs typeface="+mn-cs"/>
                        </a:rPr>
                        <a:t>Speed Main  Drive:</a:t>
                      </a:r>
                      <a:endParaRPr lang="en-US" sz="1200" dirty="0"/>
                    </a:p>
                  </a:txBody>
                  <a:tcPr/>
                </a:tc>
                <a:tc>
                  <a:txBody>
                    <a:bodyPr/>
                    <a:lstStyle/>
                    <a:p>
                      <a:r>
                        <a:rPr lang="en-US" sz="1800" kern="1200" dirty="0" smtClean="0">
                          <a:solidFill>
                            <a:schemeClr val="dk1"/>
                          </a:solidFill>
                          <a:latin typeface="+mn-lt"/>
                          <a:ea typeface="+mn-ea"/>
                          <a:cs typeface="+mn-cs"/>
                        </a:rPr>
                        <a:t>Rpm</a:t>
                      </a:r>
                      <a:endParaRPr lang="en-US" dirty="0"/>
                    </a:p>
                  </a:txBody>
                  <a:tcPr/>
                </a:tc>
                <a:tc>
                  <a:txBody>
                    <a:bodyPr/>
                    <a:lstStyle/>
                    <a:p>
                      <a:r>
                        <a:rPr lang="en-US" dirty="0" smtClean="0"/>
                        <a:t>523</a:t>
                      </a:r>
                      <a:endParaRPr lang="en-US" dirty="0"/>
                    </a:p>
                  </a:txBody>
                  <a:tcPr/>
                </a:tc>
                <a:tc>
                  <a:txBody>
                    <a:bodyPr/>
                    <a:lstStyle/>
                    <a:p>
                      <a:r>
                        <a:rPr lang="en-US" dirty="0" smtClean="0"/>
                        <a:t>……</a:t>
                      </a:r>
                      <a:endParaRPr lang="en-US" dirty="0"/>
                    </a:p>
                  </a:txBody>
                  <a:tcPr/>
                </a:tc>
              </a:tr>
              <a:tr h="370840">
                <a:tc>
                  <a:txBody>
                    <a:bodyPr/>
                    <a:lstStyle/>
                    <a:p>
                      <a:r>
                        <a:rPr lang="en-US" sz="1200" kern="1200" dirty="0" smtClean="0">
                          <a:solidFill>
                            <a:schemeClr val="dk1"/>
                          </a:solidFill>
                          <a:latin typeface="+mn-lt"/>
                          <a:ea typeface="+mn-ea"/>
                          <a:cs typeface="+mn-cs"/>
                        </a:rPr>
                        <a:t>Speed Main  Drive:</a:t>
                      </a:r>
                      <a:endParaRPr lang="en-US" sz="1200" dirty="0"/>
                    </a:p>
                  </a:txBody>
                  <a:tcPr/>
                </a:tc>
                <a:tc>
                  <a:txBody>
                    <a:bodyPr/>
                    <a:lstStyle/>
                    <a:p>
                      <a:r>
                        <a:rPr lang="en-US" dirty="0" smtClean="0"/>
                        <a:t>Rpm</a:t>
                      </a:r>
                      <a:endParaRPr lang="en-US" dirty="0"/>
                    </a:p>
                  </a:txBody>
                  <a:tcPr/>
                </a:tc>
                <a:tc>
                  <a:txBody>
                    <a:bodyPr/>
                    <a:lstStyle/>
                    <a:p>
                      <a:r>
                        <a:rPr lang="en-US" dirty="0" smtClean="0"/>
                        <a:t>-28</a:t>
                      </a:r>
                      <a:endParaRPr lang="en-US" dirty="0"/>
                    </a:p>
                  </a:txBody>
                  <a:tcPr/>
                </a:tc>
                <a:tc>
                  <a:txBody>
                    <a:bodyPr/>
                    <a:lstStyle/>
                    <a:p>
                      <a:r>
                        <a:rPr lang="en-US" dirty="0" smtClean="0"/>
                        <a:t>…….</a:t>
                      </a:r>
                      <a:endParaRPr lang="en-US" dirty="0"/>
                    </a:p>
                  </a:txBody>
                  <a:tcPr/>
                </a:tc>
              </a:tr>
              <a:tr h="370840">
                <a:tc>
                  <a:txBody>
                    <a:bodyPr/>
                    <a:lstStyle/>
                    <a:p>
                      <a:r>
                        <a:rPr lang="en-US" sz="1200" kern="1200" dirty="0" smtClean="0">
                          <a:solidFill>
                            <a:schemeClr val="dk1"/>
                          </a:solidFill>
                          <a:latin typeface="+mn-lt"/>
                          <a:ea typeface="+mn-ea"/>
                          <a:cs typeface="+mn-cs"/>
                        </a:rPr>
                        <a:t>Torque Main Drive</a:t>
                      </a:r>
                      <a:endParaRPr lang="en-US" sz="1200" dirty="0"/>
                    </a:p>
                  </a:txBody>
                  <a:tcPr/>
                </a:tc>
                <a:tc>
                  <a:txBody>
                    <a:bodyPr/>
                    <a:lstStyle/>
                    <a:p>
                      <a:r>
                        <a:rPr lang="en-US" dirty="0" smtClean="0"/>
                        <a:t>Amp</a:t>
                      </a:r>
                      <a:endParaRPr lang="en-US" dirty="0"/>
                    </a:p>
                  </a:txBody>
                  <a:tcPr/>
                </a:tc>
                <a:tc>
                  <a:txBody>
                    <a:bodyPr/>
                    <a:lstStyle/>
                    <a:p>
                      <a:r>
                        <a:rPr lang="en-US" dirty="0" smtClean="0"/>
                        <a:t>32</a:t>
                      </a:r>
                      <a:endParaRPr lang="en-US" dirty="0"/>
                    </a:p>
                  </a:txBody>
                  <a:tcPr/>
                </a:tc>
                <a:tc>
                  <a:txBody>
                    <a:bodyPr/>
                    <a:lstStyle/>
                    <a:p>
                      <a:r>
                        <a:rPr lang="en-US" dirty="0" smtClean="0"/>
                        <a:t>…….</a:t>
                      </a:r>
                      <a:endParaRPr lang="en-US" dirty="0"/>
                    </a:p>
                  </a:txBody>
                  <a:tcPr/>
                </a:tc>
              </a:tr>
              <a:tr h="370840">
                <a:tc>
                  <a:txBody>
                    <a:bodyPr/>
                    <a:lstStyle/>
                    <a:p>
                      <a:r>
                        <a:rPr lang="en-US" sz="1200" kern="1200" dirty="0" smtClean="0">
                          <a:solidFill>
                            <a:schemeClr val="dk1"/>
                          </a:solidFill>
                          <a:latin typeface="+mn-lt"/>
                          <a:ea typeface="+mn-ea"/>
                          <a:cs typeface="+mn-cs"/>
                        </a:rPr>
                        <a:t>Feeder RPM</a:t>
                      </a:r>
                      <a:endParaRPr lang="en-US" sz="1200" dirty="0"/>
                    </a:p>
                  </a:txBody>
                  <a:tcPr/>
                </a:tc>
                <a:tc>
                  <a:txBody>
                    <a:bodyPr/>
                    <a:lstStyle/>
                    <a:p>
                      <a:r>
                        <a:rPr lang="en-US" dirty="0" smtClean="0"/>
                        <a:t>Rpm</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09880">
                <a:tc>
                  <a:txBody>
                    <a:bodyPr/>
                    <a:lstStyle/>
                    <a:p>
                      <a:r>
                        <a:rPr lang="en-US" sz="1400" kern="1200" dirty="0" smtClean="0">
                          <a:solidFill>
                            <a:schemeClr val="dk1"/>
                          </a:solidFill>
                          <a:latin typeface="+mn-lt"/>
                          <a:ea typeface="+mn-ea"/>
                          <a:cs typeface="+mn-cs"/>
                        </a:rPr>
                        <a:t>Cutter Speed</a:t>
                      </a:r>
                      <a:endParaRPr lang="en-US" sz="1400" dirty="0"/>
                    </a:p>
                  </a:txBody>
                  <a:tcPr/>
                </a:tc>
                <a:tc>
                  <a:txBody>
                    <a:bodyPr/>
                    <a:lstStyle/>
                    <a:p>
                      <a:r>
                        <a:rPr lang="en-US" dirty="0" smtClean="0"/>
                        <a:t>………</a:t>
                      </a:r>
                      <a:endParaRPr lang="en-US" dirty="0"/>
                    </a:p>
                  </a:txBody>
                  <a:tcPr/>
                </a:tc>
                <a:tc>
                  <a:txBody>
                    <a:bodyPr/>
                    <a:lstStyle/>
                    <a:p>
                      <a:r>
                        <a:rPr lang="en-US" dirty="0" smtClean="0"/>
                        <a:t>3</a:t>
                      </a:r>
                      <a:endParaRPr lang="en-US" dirty="0"/>
                    </a:p>
                  </a:txBody>
                  <a:tcPr/>
                </a:tc>
                <a:tc>
                  <a:txBody>
                    <a:bodyPr/>
                    <a:lstStyle/>
                    <a:p>
                      <a:r>
                        <a:rPr lang="en-US" dirty="0" smtClean="0"/>
                        <a:t>……</a:t>
                      </a:r>
                      <a:endParaRPr lang="en-US" dirty="0"/>
                    </a:p>
                  </a:txBody>
                  <a:tcPr/>
                </a:tc>
              </a:tr>
              <a:tr h="370840">
                <a:tc>
                  <a:txBody>
                    <a:bodyPr/>
                    <a:lstStyle/>
                    <a:p>
                      <a:r>
                        <a:rPr lang="en-US" sz="1400" kern="1200" dirty="0" smtClean="0">
                          <a:solidFill>
                            <a:schemeClr val="dk1"/>
                          </a:solidFill>
                          <a:latin typeface="+mn-lt"/>
                          <a:ea typeface="+mn-ea"/>
                          <a:cs typeface="+mn-cs"/>
                        </a:rPr>
                        <a:t>Production Rate</a:t>
                      </a:r>
                      <a:endParaRPr lang="en-US" sz="1400" dirty="0"/>
                    </a:p>
                  </a:txBody>
                  <a:tcPr/>
                </a:tc>
                <a:tc>
                  <a:txBody>
                    <a:bodyPr/>
                    <a:lstStyle/>
                    <a:p>
                      <a:r>
                        <a:rPr lang="en-US" dirty="0" smtClean="0"/>
                        <a:t>Kg/hr</a:t>
                      </a:r>
                      <a:endParaRPr lang="en-US" dirty="0"/>
                    </a:p>
                  </a:txBody>
                  <a:tcPr/>
                </a:tc>
                <a:tc>
                  <a:txBody>
                    <a:bodyPr/>
                    <a:lstStyle/>
                    <a:p>
                      <a:r>
                        <a:rPr lang="en-US" dirty="0" smtClean="0"/>
                        <a:t>20</a:t>
                      </a:r>
                      <a:endParaRPr lang="en-US" dirty="0"/>
                    </a:p>
                  </a:txBody>
                  <a:tcPr/>
                </a:tc>
                <a:tc>
                  <a:txBody>
                    <a:bodyPr/>
                    <a:lstStyle/>
                    <a:p>
                      <a:r>
                        <a:rPr lang="en-US" dirty="0" smtClean="0"/>
                        <a:t>…….</a:t>
                      </a:r>
                      <a:endParaRPr lang="en-US" dirty="0"/>
                    </a:p>
                  </a:txBody>
                  <a:tcPr/>
                </a:tc>
              </a:tr>
              <a:tr h="370840">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4419600"/>
            <a:ext cx="5486400" cy="533400"/>
          </a:xfrm>
        </p:spPr>
        <p:txBody>
          <a:bodyPr/>
          <a:lstStyle/>
          <a:p>
            <a:r>
              <a:rPr lang="en-US" dirty="0" smtClean="0"/>
              <a:t>              Fig:Ferromatic </a:t>
            </a:r>
            <a:r>
              <a:rPr lang="en-US" dirty="0" smtClean="0"/>
              <a:t>M</a:t>
            </a:r>
            <a:r>
              <a:rPr lang="en-US" dirty="0" smtClean="0"/>
              <a:t>ilacron</a:t>
            </a:r>
            <a:endParaRPr lang="en-US" dirty="0"/>
          </a:p>
        </p:txBody>
      </p:sp>
      <p:sp>
        <p:nvSpPr>
          <p:cNvPr id="4" name="Text Placeholder 3"/>
          <p:cNvSpPr>
            <a:spLocks noGrp="1"/>
          </p:cNvSpPr>
          <p:nvPr>
            <p:ph type="body" sz="half" idx="2"/>
          </p:nvPr>
        </p:nvSpPr>
        <p:spPr/>
        <p:txBody>
          <a:bodyPr>
            <a:normAutofit/>
          </a:bodyPr>
          <a:lstStyle/>
          <a:p>
            <a:r>
              <a:rPr lang="en-US" sz="2800" b="1" dirty="0" smtClean="0"/>
              <a:t>        80ton; sigma series</a:t>
            </a:r>
            <a:endParaRPr lang="en-US" sz="2800" b="1" dirty="0"/>
          </a:p>
        </p:txBody>
      </p:sp>
      <p:pic>
        <p:nvPicPr>
          <p:cNvPr id="29698" name="Picture 1" descr="F:\Documents and Settings\Quality\My Documents\My Pictures\omega-tn.jpg"/>
          <p:cNvPicPr>
            <a:picLocks noGrp="1" noChangeAspect="1" noChangeArrowheads="1"/>
          </p:cNvPicPr>
          <p:nvPr>
            <p:ph type="pic" idx="1"/>
          </p:nvPr>
        </p:nvPicPr>
        <p:blipFill>
          <a:blip r:embed="rId2"/>
          <a:srcRect l="11333" r="11333"/>
          <a:stretch>
            <a:fillRect/>
          </a:stretch>
        </p:blipFill>
        <p:spPr bwMode="auto">
          <a:xfrm>
            <a:off x="228600" y="228600"/>
            <a:ext cx="8610600"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OBSERVATION</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b="1" u="sng" dirty="0" smtClean="0"/>
              <a:t>FOR TRIAL -1</a:t>
            </a:r>
            <a:endParaRPr lang="en-US" dirty="0" smtClean="0"/>
          </a:p>
          <a:p>
            <a:r>
              <a:rPr lang="en-US" dirty="0" smtClean="0"/>
              <a:t>Tensile Specimen--             Shot Size: 29.5 </a:t>
            </a:r>
            <a:r>
              <a:rPr lang="en-US" dirty="0" smtClean="0"/>
              <a:t>mm</a:t>
            </a:r>
          </a:p>
          <a:p>
            <a:pPr>
              <a:buNone/>
            </a:pPr>
            <a:r>
              <a:rPr lang="en-US" dirty="0" smtClean="0"/>
              <a:t> </a:t>
            </a:r>
            <a:r>
              <a:rPr lang="en-US" dirty="0" smtClean="0"/>
              <a:t>                                              </a:t>
            </a:r>
            <a:r>
              <a:rPr lang="en-US" dirty="0" smtClean="0"/>
              <a:t>Cooling Time: 15 sec.</a:t>
            </a:r>
          </a:p>
          <a:p>
            <a:r>
              <a:rPr lang="en-US" dirty="0" smtClean="0"/>
              <a:t>Flexural Strength--              Shot Size: 22.0 mm</a:t>
            </a:r>
          </a:p>
          <a:p>
            <a:pPr>
              <a:buNone/>
            </a:pPr>
            <a:r>
              <a:rPr lang="en-US" dirty="0" smtClean="0"/>
              <a:t>                                             Cooling Time: 20 sec.</a:t>
            </a:r>
          </a:p>
          <a:p>
            <a:r>
              <a:rPr lang="en-US" dirty="0" smtClean="0"/>
              <a:t>Izod--                                   Shot Size: 16.2 mm</a:t>
            </a:r>
          </a:p>
          <a:p>
            <a:pPr>
              <a:buNone/>
            </a:pPr>
            <a:r>
              <a:rPr lang="en-US" dirty="0" smtClean="0"/>
              <a:t> </a:t>
            </a:r>
            <a:r>
              <a:rPr lang="en-US" dirty="0" smtClean="0"/>
              <a:t>                                              Cooling Time:20 sec.</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FOR TRIAL </a:t>
            </a:r>
            <a:r>
              <a:rPr lang="en-US" b="1" dirty="0" smtClean="0">
                <a:solidFill>
                  <a:srgbClr val="FF0000"/>
                </a:solidFill>
              </a:rPr>
              <a:t>-2</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Tensile </a:t>
            </a:r>
            <a:r>
              <a:rPr lang="en-US" dirty="0" smtClean="0"/>
              <a:t>Specimen--             Shot Size: 30.0 mm</a:t>
            </a:r>
          </a:p>
          <a:p>
            <a:pPr>
              <a:buNone/>
            </a:pPr>
            <a:r>
              <a:rPr lang="en-US" dirty="0" smtClean="0"/>
              <a:t>                                             </a:t>
            </a:r>
            <a:r>
              <a:rPr lang="en-US" dirty="0" smtClean="0"/>
              <a:t>Cooling Time: 20 sec.</a:t>
            </a:r>
          </a:p>
          <a:p>
            <a:r>
              <a:rPr lang="en-US" dirty="0" smtClean="0"/>
              <a:t>Flexural Strength--              Shot Size: 22.0 mm</a:t>
            </a:r>
          </a:p>
          <a:p>
            <a:pPr>
              <a:buNone/>
            </a:pPr>
            <a:r>
              <a:rPr lang="en-US" dirty="0" smtClean="0"/>
              <a:t>                                              </a:t>
            </a:r>
            <a:r>
              <a:rPr lang="en-US" dirty="0" smtClean="0"/>
              <a:t>Cooling Time: 25 sec.</a:t>
            </a:r>
          </a:p>
          <a:p>
            <a:r>
              <a:rPr lang="en-US" dirty="0" smtClean="0"/>
              <a:t>Izod--                                   Shot Size: 16.2 mm</a:t>
            </a:r>
          </a:p>
          <a:p>
            <a:pPr>
              <a:buNone/>
            </a:pPr>
            <a:r>
              <a:rPr lang="en-US" dirty="0" smtClean="0"/>
              <a:t>                                              </a:t>
            </a:r>
            <a:r>
              <a:rPr lang="en-US" dirty="0" smtClean="0"/>
              <a:t>Cooling Time: 20 sec.</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FOR TRIAL </a:t>
            </a:r>
            <a:r>
              <a:rPr lang="en-US" b="1" dirty="0" smtClean="0">
                <a:solidFill>
                  <a:srgbClr val="FF0000"/>
                </a:solidFill>
              </a:rPr>
              <a:t>-3</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Tensile Specimen--             Shot Size: 32.0mm</a:t>
            </a:r>
          </a:p>
          <a:p>
            <a:pPr>
              <a:buNone/>
            </a:pPr>
            <a:r>
              <a:rPr lang="en-US" dirty="0" smtClean="0"/>
              <a:t>                                            Cooling Time: 15 sec.</a:t>
            </a:r>
          </a:p>
          <a:p>
            <a:r>
              <a:rPr lang="en-US" dirty="0" smtClean="0"/>
              <a:t>Flexural Strength--              Shot Size: 22.0 mm</a:t>
            </a:r>
          </a:p>
          <a:p>
            <a:pPr>
              <a:buNone/>
            </a:pPr>
            <a:r>
              <a:rPr lang="en-US" dirty="0" smtClean="0"/>
              <a:t>                                             Cooling Time: 15 sec.</a:t>
            </a:r>
          </a:p>
          <a:p>
            <a:r>
              <a:rPr lang="en-US" dirty="0" smtClean="0"/>
              <a:t>Izod--                                   Shot Size: 16.2 mm</a:t>
            </a:r>
          </a:p>
          <a:p>
            <a:pPr>
              <a:buNone/>
            </a:pPr>
            <a:r>
              <a:rPr lang="en-US" dirty="0" smtClean="0"/>
              <a:t>                                            </a:t>
            </a:r>
            <a:r>
              <a:rPr lang="en-US" dirty="0" smtClean="0"/>
              <a:t>CoolingTime: 15sec.</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FOR TRIAL </a:t>
            </a:r>
            <a:r>
              <a:rPr lang="en-US" b="1" dirty="0" smtClean="0">
                <a:solidFill>
                  <a:srgbClr val="FF0000"/>
                </a:solidFill>
              </a:rPr>
              <a:t>-4</a:t>
            </a:r>
            <a:endParaRPr lang="en-US" dirty="0"/>
          </a:p>
        </p:txBody>
      </p:sp>
      <p:sp>
        <p:nvSpPr>
          <p:cNvPr id="3" name="Content Placeholder 2"/>
          <p:cNvSpPr>
            <a:spLocks noGrp="1"/>
          </p:cNvSpPr>
          <p:nvPr>
            <p:ph idx="1"/>
          </p:nvPr>
        </p:nvSpPr>
        <p:spPr/>
        <p:txBody>
          <a:bodyPr/>
          <a:lstStyle/>
          <a:p>
            <a:r>
              <a:rPr lang="en-US" dirty="0" smtClean="0"/>
              <a:t>Tensile Specimen--             Shot Size: 32.0 mm</a:t>
            </a:r>
          </a:p>
          <a:p>
            <a:pPr>
              <a:buNone/>
            </a:pPr>
            <a:r>
              <a:rPr lang="en-US" dirty="0" smtClean="0"/>
              <a:t>                                              </a:t>
            </a:r>
            <a:r>
              <a:rPr lang="en-US" dirty="0" smtClean="0"/>
              <a:t>CoolingTime: 15 sec.</a:t>
            </a:r>
          </a:p>
          <a:p>
            <a:r>
              <a:rPr lang="en-US" dirty="0" smtClean="0"/>
              <a:t>Flexural Strength--              Shot Size: 22.0 mm</a:t>
            </a:r>
          </a:p>
          <a:p>
            <a:pPr>
              <a:buNone/>
            </a:pPr>
            <a:r>
              <a:rPr lang="en-US" dirty="0" smtClean="0"/>
              <a:t>                                               CoolingTime</a:t>
            </a:r>
            <a:r>
              <a:rPr lang="en-US" dirty="0" smtClean="0"/>
              <a:t>: 15.0 sec.</a:t>
            </a:r>
          </a:p>
          <a:p>
            <a:r>
              <a:rPr lang="en-US" dirty="0" smtClean="0"/>
              <a:t>Izod--                                   Shot Size: 17mm</a:t>
            </a:r>
          </a:p>
          <a:p>
            <a:pPr>
              <a:buNone/>
            </a:pPr>
            <a:r>
              <a:rPr lang="en-US" dirty="0" smtClean="0"/>
              <a:t>                                                 </a:t>
            </a:r>
            <a:r>
              <a:rPr lang="en-US" dirty="0" smtClean="0"/>
              <a:t>CoolingTime: 15 sec.</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Chapter 4 </a:t>
            </a:r>
            <a:r>
              <a:rPr lang="en-US" dirty="0" smtClean="0">
                <a:solidFill>
                  <a:srgbClr val="FF0000"/>
                </a:solidFill>
              </a:rPr>
              <a:t/>
            </a:r>
            <a:br>
              <a:rPr lang="en-US" dirty="0" smtClean="0">
                <a:solidFill>
                  <a:srgbClr val="FF0000"/>
                </a:solidFill>
              </a:rPr>
            </a:br>
            <a:r>
              <a:rPr lang="en-US" b="1" dirty="0" smtClean="0">
                <a:solidFill>
                  <a:srgbClr val="FF0000"/>
                </a:solidFill>
              </a:rPr>
              <a:t> </a:t>
            </a:r>
            <a:r>
              <a:rPr lang="en-US" b="1" dirty="0" smtClean="0">
                <a:solidFill>
                  <a:srgbClr val="FF0000"/>
                </a:solidFill>
              </a:rPr>
              <a:t> </a:t>
            </a:r>
            <a:r>
              <a:rPr lang="en-US" b="1" dirty="0" smtClean="0">
                <a:solidFill>
                  <a:srgbClr val="FF0000"/>
                </a:solidFill>
              </a:rPr>
              <a:t>Result and Discussion</a:t>
            </a:r>
            <a:r>
              <a:rPr lang="en-US" dirty="0" smtClean="0"/>
              <a:t/>
            </a:r>
            <a:br>
              <a:rPr lang="en-US" dirty="0" smtClean="0"/>
            </a:br>
            <a:endParaRPr lang="en-US" dirty="0"/>
          </a:p>
        </p:txBody>
      </p:sp>
      <p:sp>
        <p:nvSpPr>
          <p:cNvPr id="3" name="Content Placeholder 2"/>
          <p:cNvSpPr>
            <a:spLocks noGrp="1"/>
          </p:cNvSpPr>
          <p:nvPr>
            <p:ph idx="1"/>
          </p:nvPr>
        </p:nvSpPr>
        <p:spPr>
          <a:xfrm>
            <a:off x="0" y="1600200"/>
            <a:ext cx="9144000" cy="5257800"/>
          </a:xfrm>
        </p:spPr>
        <p:txBody>
          <a:bodyPr>
            <a:normAutofit lnSpcReduction="10000"/>
          </a:bodyPr>
          <a:lstStyle/>
          <a:p>
            <a:pPr algn="just"/>
            <a:r>
              <a:rPr lang="en-US" sz="3000" b="1" dirty="0" smtClean="0">
                <a:latin typeface="Arial" pitchFamily="34" charset="0"/>
                <a:cs typeface="Arial" pitchFamily="34" charset="0"/>
              </a:rPr>
              <a:t>Mechanical properties</a:t>
            </a:r>
            <a:endParaRPr lang="en-US" sz="3000" dirty="0" smtClean="0">
              <a:latin typeface="Arial" pitchFamily="34" charset="0"/>
              <a:cs typeface="Arial" pitchFamily="34" charset="0"/>
            </a:endParaRPr>
          </a:p>
          <a:p>
            <a:pPr algn="just"/>
            <a:r>
              <a:rPr lang="en-US" sz="3000" dirty="0" smtClean="0">
                <a:latin typeface="Arial" pitchFamily="34" charset="0"/>
                <a:cs typeface="Arial" pitchFamily="34" charset="0"/>
              </a:rPr>
              <a:t>Tensile strength as per ASTM D 638 is evaluated using universal tensile testing machine LR 10k from Lloyd instruments Ltd. U.K at a crosshead speed of 50 mm/min.</a:t>
            </a:r>
          </a:p>
          <a:p>
            <a:pPr algn="just"/>
            <a:r>
              <a:rPr lang="en-US" sz="3000" dirty="0" smtClean="0">
                <a:latin typeface="Arial" pitchFamily="34" charset="0"/>
                <a:cs typeface="Arial" pitchFamily="34" charset="0"/>
              </a:rPr>
              <a:t>Flexural properties according to ASTM D 790 are tested using LR 10K from Lloyd instruments Ltd.</a:t>
            </a:r>
          </a:p>
          <a:p>
            <a:pPr algn="just"/>
            <a:r>
              <a:rPr lang="en-US" sz="3000" dirty="0" smtClean="0">
                <a:latin typeface="Arial" pitchFamily="34" charset="0"/>
                <a:cs typeface="Arial" pitchFamily="34" charset="0"/>
              </a:rPr>
              <a:t>Izod impact test are carried out using an HEM  impact tester (ASTM D 256). A 2.00J energy hammer is used and the striking velocity was </a:t>
            </a:r>
            <a:r>
              <a:rPr lang="en-US" sz="3000" dirty="0" smtClean="0">
                <a:latin typeface="Arial" pitchFamily="34" charset="0"/>
                <a:cs typeface="Arial" pitchFamily="34" charset="0"/>
              </a:rPr>
              <a:t>3.46m/sec.</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r>
              <a:rPr lang="en-US" dirty="0" smtClean="0">
                <a:solidFill>
                  <a:srgbClr val="FF0000"/>
                </a:solidFill>
              </a:rPr>
              <a:t>RESULT</a:t>
            </a:r>
            <a:endParaRPr lang="en-US" dirty="0">
              <a:solidFill>
                <a:srgbClr val="FF0000"/>
              </a:solidFill>
            </a:endParaRPr>
          </a:p>
        </p:txBody>
      </p:sp>
      <p:graphicFrame>
        <p:nvGraphicFramePr>
          <p:cNvPr id="5" name="Content Placeholder 4"/>
          <p:cNvGraphicFramePr>
            <a:graphicFrameLocks noGrp="1"/>
          </p:cNvGraphicFramePr>
          <p:nvPr>
            <p:ph idx="1"/>
          </p:nvPr>
        </p:nvGraphicFramePr>
        <p:xfrm>
          <a:off x="0" y="1600200"/>
          <a:ext cx="9144000" cy="5257802"/>
        </p:xfrm>
        <a:graphic>
          <a:graphicData uri="http://schemas.openxmlformats.org/drawingml/2006/table">
            <a:tbl>
              <a:tblPr firstRow="1" bandRow="1">
                <a:tableStyleId>{5C22544A-7EE6-4342-B048-85BDC9FD1C3A}</a:tableStyleId>
              </a:tblPr>
              <a:tblGrid>
                <a:gridCol w="1143000"/>
                <a:gridCol w="1143000"/>
                <a:gridCol w="1143000"/>
                <a:gridCol w="1143000"/>
                <a:gridCol w="1143000"/>
                <a:gridCol w="1143000"/>
                <a:gridCol w="1143000"/>
                <a:gridCol w="1143000"/>
              </a:tblGrid>
              <a:tr h="447983">
                <a:tc>
                  <a:txBody>
                    <a:bodyPr/>
                    <a:lstStyle/>
                    <a:p>
                      <a:r>
                        <a:rPr lang="en-US" dirty="0" smtClean="0"/>
                        <a:t>Sr. No.</a:t>
                      </a:r>
                      <a:endParaRPr lang="en-US" dirty="0"/>
                    </a:p>
                  </a:txBody>
                  <a:tcPr/>
                </a:tc>
                <a:tc>
                  <a:txBody>
                    <a:bodyPr/>
                    <a:lstStyle/>
                    <a:p>
                      <a:r>
                        <a:rPr lang="en-US" sz="1400" dirty="0" smtClean="0">
                          <a:latin typeface="Arial" pitchFamily="34" charset="0"/>
                          <a:cs typeface="Arial" pitchFamily="34" charset="0"/>
                        </a:rPr>
                        <a:t>Properties</a:t>
                      </a:r>
                      <a:endParaRPr lang="en-US" sz="1400" dirty="0">
                        <a:latin typeface="Arial" pitchFamily="34" charset="0"/>
                        <a:cs typeface="Arial" pitchFamily="34" charset="0"/>
                      </a:endParaRPr>
                    </a:p>
                  </a:txBody>
                  <a:tcPr/>
                </a:tc>
                <a:tc>
                  <a:txBody>
                    <a:bodyPr/>
                    <a:lstStyle/>
                    <a:p>
                      <a:r>
                        <a:rPr lang="en-US" dirty="0" smtClean="0"/>
                        <a:t>Method</a:t>
                      </a:r>
                      <a:endParaRPr lang="en-US" dirty="0"/>
                    </a:p>
                  </a:txBody>
                  <a:tcPr/>
                </a:tc>
                <a:tc>
                  <a:txBody>
                    <a:bodyPr/>
                    <a:lstStyle/>
                    <a:p>
                      <a:r>
                        <a:rPr lang="en-US" dirty="0" smtClean="0"/>
                        <a:t>Unit</a:t>
                      </a:r>
                      <a:endParaRPr lang="en-US" dirty="0"/>
                    </a:p>
                  </a:txBody>
                  <a:tcPr/>
                </a:tc>
                <a:tc>
                  <a:txBody>
                    <a:bodyPr/>
                    <a:lstStyle/>
                    <a:p>
                      <a:r>
                        <a:rPr lang="en-US" dirty="0" smtClean="0"/>
                        <a:t>T-1</a:t>
                      </a:r>
                      <a:endParaRPr lang="en-US" dirty="0"/>
                    </a:p>
                  </a:txBody>
                  <a:tcPr/>
                </a:tc>
                <a:tc>
                  <a:txBody>
                    <a:bodyPr/>
                    <a:lstStyle/>
                    <a:p>
                      <a:r>
                        <a:rPr lang="en-US" dirty="0" smtClean="0"/>
                        <a:t>T-2</a:t>
                      </a:r>
                      <a:endParaRPr lang="en-US" dirty="0"/>
                    </a:p>
                  </a:txBody>
                  <a:tcPr/>
                </a:tc>
                <a:tc>
                  <a:txBody>
                    <a:bodyPr/>
                    <a:lstStyle/>
                    <a:p>
                      <a:r>
                        <a:rPr lang="en-US" dirty="0" smtClean="0"/>
                        <a:t>T-3</a:t>
                      </a:r>
                      <a:endParaRPr lang="en-US" dirty="0"/>
                    </a:p>
                  </a:txBody>
                  <a:tcPr/>
                </a:tc>
                <a:tc>
                  <a:txBody>
                    <a:bodyPr/>
                    <a:lstStyle/>
                    <a:p>
                      <a:r>
                        <a:rPr lang="en-US" dirty="0" smtClean="0"/>
                        <a:t>T-4</a:t>
                      </a:r>
                      <a:endParaRPr lang="en-US" dirty="0"/>
                    </a:p>
                  </a:txBody>
                  <a:tcPr/>
                </a:tc>
              </a:tr>
              <a:tr h="573804">
                <a:tc>
                  <a:txBody>
                    <a:bodyPr/>
                    <a:lstStyle/>
                    <a:p>
                      <a:r>
                        <a:rPr lang="en-US" dirty="0" smtClean="0"/>
                        <a:t>1.</a:t>
                      </a:r>
                      <a:endParaRPr lang="en-US" dirty="0"/>
                    </a:p>
                  </a:txBody>
                  <a:tcPr/>
                </a:tc>
                <a:tc>
                  <a:txBody>
                    <a:bodyPr/>
                    <a:lstStyle/>
                    <a:p>
                      <a:r>
                        <a:rPr lang="en-US" sz="1100" kern="1200" dirty="0" smtClean="0">
                          <a:solidFill>
                            <a:schemeClr val="dk1"/>
                          </a:solidFill>
                          <a:latin typeface="Arial" pitchFamily="34" charset="0"/>
                          <a:ea typeface="+mn-ea"/>
                          <a:cs typeface="Arial" pitchFamily="34" charset="0"/>
                        </a:rPr>
                        <a:t>MFI@ 230</a:t>
                      </a:r>
                      <a:r>
                        <a:rPr lang="en-US" sz="1100" kern="1200" baseline="30000" dirty="0" smtClean="0">
                          <a:solidFill>
                            <a:schemeClr val="dk1"/>
                          </a:solidFill>
                          <a:latin typeface="Arial" pitchFamily="34" charset="0"/>
                          <a:ea typeface="+mn-ea"/>
                          <a:cs typeface="Arial" pitchFamily="34" charset="0"/>
                        </a:rPr>
                        <a:t>0</a:t>
                      </a:r>
                      <a:r>
                        <a:rPr lang="en-US" sz="1100" kern="1200" dirty="0" smtClean="0">
                          <a:solidFill>
                            <a:schemeClr val="dk1"/>
                          </a:solidFill>
                          <a:latin typeface="Arial" pitchFamily="34" charset="0"/>
                          <a:ea typeface="+mn-ea"/>
                          <a:cs typeface="Arial" pitchFamily="34" charset="0"/>
                        </a:rPr>
                        <a:t>C/2.16kg</a:t>
                      </a:r>
                      <a:endParaRPr lang="en-US" sz="1100" dirty="0">
                        <a:latin typeface="Arial" pitchFamily="34" charset="0"/>
                        <a:cs typeface="Arial" pitchFamily="34" charset="0"/>
                      </a:endParaRPr>
                    </a:p>
                  </a:txBody>
                  <a:tcPr/>
                </a:tc>
                <a:tc>
                  <a:txBody>
                    <a:bodyPr/>
                    <a:lstStyle/>
                    <a:p>
                      <a:r>
                        <a:rPr lang="en-US" sz="1100" kern="1200" dirty="0" smtClean="0">
                          <a:solidFill>
                            <a:schemeClr val="dk1"/>
                          </a:solidFill>
                          <a:latin typeface="Arial" pitchFamily="34" charset="0"/>
                          <a:ea typeface="+mn-ea"/>
                          <a:cs typeface="Arial" pitchFamily="34" charset="0"/>
                        </a:rPr>
                        <a:t>ASTM D-1238</a:t>
                      </a:r>
                      <a:endParaRPr lang="en-US" sz="1100" dirty="0">
                        <a:latin typeface="Arial" pitchFamily="34" charset="0"/>
                        <a:cs typeface="Arial" pitchFamily="34" charset="0"/>
                      </a:endParaRPr>
                    </a:p>
                  </a:txBody>
                  <a:tcPr/>
                </a:tc>
                <a:tc>
                  <a:txBody>
                    <a:bodyPr/>
                    <a:lstStyle/>
                    <a:p>
                      <a:r>
                        <a:rPr lang="en-US" sz="1200" kern="1200" dirty="0" err="1" smtClean="0">
                          <a:solidFill>
                            <a:schemeClr val="dk1"/>
                          </a:solidFill>
                          <a:latin typeface="Arial" pitchFamily="34" charset="0"/>
                          <a:ea typeface="+mn-ea"/>
                          <a:cs typeface="Arial" pitchFamily="34" charset="0"/>
                        </a:rPr>
                        <a:t>Gms</a:t>
                      </a:r>
                      <a:r>
                        <a:rPr lang="en-US" sz="1200" kern="1200" dirty="0" smtClean="0">
                          <a:solidFill>
                            <a:schemeClr val="dk1"/>
                          </a:solidFill>
                          <a:latin typeface="Arial" pitchFamily="34" charset="0"/>
                          <a:ea typeface="+mn-ea"/>
                          <a:cs typeface="Arial" pitchFamily="34" charset="0"/>
                        </a:rPr>
                        <a:t>/10Min</a:t>
                      </a:r>
                      <a:endParaRPr lang="en-US" sz="1200" dirty="0">
                        <a:latin typeface="Arial" pitchFamily="34" charset="0"/>
                        <a:cs typeface="Arial" pitchFamily="34" charset="0"/>
                      </a:endParaRPr>
                    </a:p>
                  </a:txBody>
                  <a:tcPr/>
                </a:tc>
                <a:tc>
                  <a:txBody>
                    <a:bodyPr/>
                    <a:lstStyle/>
                    <a:p>
                      <a:r>
                        <a:rPr lang="en-US" sz="1200" kern="1200" dirty="0" smtClean="0">
                          <a:solidFill>
                            <a:schemeClr val="dk1"/>
                          </a:solidFill>
                          <a:latin typeface="Arial" pitchFamily="34" charset="0"/>
                          <a:ea typeface="+mn-ea"/>
                          <a:cs typeface="Arial" pitchFamily="34" charset="0"/>
                        </a:rPr>
                        <a:t>13.5</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14.2</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10.2</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10.2</a:t>
                      </a:r>
                      <a:endParaRPr lang="en-US" sz="1200" dirty="0">
                        <a:latin typeface="Arial" pitchFamily="34" charset="0"/>
                        <a:cs typeface="Arial" pitchFamily="34" charset="0"/>
                      </a:endParaRPr>
                    </a:p>
                  </a:txBody>
                  <a:tcPr/>
                </a:tc>
              </a:tr>
              <a:tr h="448909">
                <a:tc>
                  <a:txBody>
                    <a:bodyPr/>
                    <a:lstStyle/>
                    <a:p>
                      <a:r>
                        <a:rPr lang="en-US" dirty="0" smtClean="0"/>
                        <a:t>2.</a:t>
                      </a:r>
                      <a:endParaRPr lang="en-US" dirty="0"/>
                    </a:p>
                  </a:txBody>
                  <a:tcPr/>
                </a:tc>
                <a:tc>
                  <a:txBody>
                    <a:bodyPr/>
                    <a:lstStyle/>
                    <a:p>
                      <a:r>
                        <a:rPr lang="en-US" sz="1100" kern="1200" dirty="0" smtClean="0">
                          <a:solidFill>
                            <a:schemeClr val="dk1"/>
                          </a:solidFill>
                          <a:latin typeface="Arial" pitchFamily="34" charset="0"/>
                          <a:ea typeface="+mn-ea"/>
                          <a:cs typeface="Arial" pitchFamily="34" charset="0"/>
                        </a:rPr>
                        <a:t>SPECIFIC GRAVITY</a:t>
                      </a:r>
                      <a:endParaRPr lang="en-US" sz="1100" dirty="0">
                        <a:latin typeface="Arial" pitchFamily="34" charset="0"/>
                        <a:cs typeface="Arial" pitchFamily="34" charset="0"/>
                      </a:endParaRPr>
                    </a:p>
                  </a:txBody>
                  <a:tcPr/>
                </a:tc>
                <a:tc>
                  <a:txBody>
                    <a:bodyPr/>
                    <a:lstStyle/>
                    <a:p>
                      <a:r>
                        <a:rPr lang="en-US" sz="1100" kern="1200" dirty="0" smtClean="0">
                          <a:solidFill>
                            <a:schemeClr val="dk1"/>
                          </a:solidFill>
                          <a:latin typeface="Arial" pitchFamily="34" charset="0"/>
                          <a:ea typeface="+mn-ea"/>
                          <a:cs typeface="Arial" pitchFamily="34" charset="0"/>
                        </a:rPr>
                        <a:t>ASTM D-792</a:t>
                      </a:r>
                      <a:endParaRPr lang="en-US" sz="11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1.05</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1.06</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1.06</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1.06</a:t>
                      </a:r>
                      <a:endParaRPr lang="en-US" sz="1200" dirty="0">
                        <a:latin typeface="Arial" pitchFamily="34" charset="0"/>
                        <a:cs typeface="Arial" pitchFamily="34" charset="0"/>
                      </a:endParaRPr>
                    </a:p>
                  </a:txBody>
                  <a:tcPr/>
                </a:tc>
              </a:tr>
              <a:tr h="573804">
                <a:tc>
                  <a:txBody>
                    <a:bodyPr/>
                    <a:lstStyle/>
                    <a:p>
                      <a:r>
                        <a:rPr lang="en-US" dirty="0" smtClean="0"/>
                        <a:t>3.</a:t>
                      </a:r>
                      <a:endParaRPr lang="en-US" dirty="0"/>
                    </a:p>
                  </a:txBody>
                  <a:tcPr/>
                </a:tc>
                <a:tc>
                  <a:txBody>
                    <a:bodyPr/>
                    <a:lstStyle/>
                    <a:p>
                      <a:r>
                        <a:rPr lang="en-US" sz="1100" kern="1200" dirty="0" smtClean="0">
                          <a:solidFill>
                            <a:schemeClr val="dk1"/>
                          </a:solidFill>
                          <a:latin typeface="Arial" pitchFamily="34" charset="0"/>
                          <a:ea typeface="+mn-ea"/>
                          <a:cs typeface="Arial" pitchFamily="34" charset="0"/>
                        </a:rPr>
                        <a:t>FILLER CONTENT</a:t>
                      </a:r>
                      <a:endParaRPr lang="en-US" sz="1100" dirty="0">
                        <a:latin typeface="Arial" pitchFamily="34" charset="0"/>
                        <a:cs typeface="Arial" pitchFamily="34" charset="0"/>
                      </a:endParaRPr>
                    </a:p>
                  </a:txBody>
                  <a:tcPr/>
                </a:tc>
                <a:tc>
                  <a:txBody>
                    <a:bodyPr/>
                    <a:lstStyle/>
                    <a:p>
                      <a:r>
                        <a:rPr lang="en-US" sz="1100" kern="1200" dirty="0" smtClean="0">
                          <a:solidFill>
                            <a:schemeClr val="dk1"/>
                          </a:solidFill>
                          <a:latin typeface="Arial" pitchFamily="34" charset="0"/>
                          <a:ea typeface="+mn-ea"/>
                          <a:cs typeface="Arial" pitchFamily="34" charset="0"/>
                        </a:rPr>
                        <a:t>ASTM d-5630</a:t>
                      </a:r>
                      <a:endParaRPr lang="en-US" sz="1100" dirty="0">
                        <a:latin typeface="Arial" pitchFamily="34" charset="0"/>
                        <a:cs typeface="Arial" pitchFamily="34" charset="0"/>
                      </a:endParaRPr>
                    </a:p>
                  </a:txBody>
                  <a:tcPr/>
                </a:tc>
                <a:tc>
                  <a:txBody>
                    <a:bodyPr/>
                    <a:lstStyle/>
                    <a:p>
                      <a:r>
                        <a:rPr lang="en-US" sz="1200" kern="1200" dirty="0" smtClean="0">
                          <a:solidFill>
                            <a:schemeClr val="dk1"/>
                          </a:solidFill>
                          <a:latin typeface="Arial" pitchFamily="34" charset="0"/>
                          <a:ea typeface="+mn-ea"/>
                          <a:cs typeface="Arial" pitchFamily="34" charset="0"/>
                        </a:rPr>
                        <a:t>%</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22.8</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23.3</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24.9</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24.9</a:t>
                      </a:r>
                      <a:endParaRPr lang="en-US" sz="1200" dirty="0">
                        <a:latin typeface="Arial" pitchFamily="34" charset="0"/>
                        <a:cs typeface="Arial" pitchFamily="34" charset="0"/>
                      </a:endParaRPr>
                    </a:p>
                  </a:txBody>
                  <a:tcPr/>
                </a:tc>
              </a:tr>
              <a:tr h="573804">
                <a:tc>
                  <a:txBody>
                    <a:bodyPr/>
                    <a:lstStyle/>
                    <a:p>
                      <a:r>
                        <a:rPr lang="en-US" dirty="0" smtClean="0"/>
                        <a:t>4.</a:t>
                      </a:r>
                      <a:endParaRPr lang="en-US" dirty="0"/>
                    </a:p>
                  </a:txBody>
                  <a:tcPr/>
                </a:tc>
                <a:tc>
                  <a:txBody>
                    <a:bodyPr/>
                    <a:lstStyle/>
                    <a:p>
                      <a:r>
                        <a:rPr lang="en-US" sz="1100" kern="1200" dirty="0" smtClean="0">
                          <a:solidFill>
                            <a:schemeClr val="dk1"/>
                          </a:solidFill>
                          <a:latin typeface="Arial" pitchFamily="34" charset="0"/>
                          <a:ea typeface="+mn-ea"/>
                          <a:cs typeface="Arial" pitchFamily="34" charset="0"/>
                        </a:rPr>
                        <a:t>ELONGATION@ BREAK</a:t>
                      </a:r>
                      <a:endParaRPr lang="en-US" sz="1100" dirty="0">
                        <a:latin typeface="Arial" pitchFamily="34" charset="0"/>
                        <a:cs typeface="Arial" pitchFamily="34" charset="0"/>
                      </a:endParaRPr>
                    </a:p>
                  </a:txBody>
                  <a:tcPr/>
                </a:tc>
                <a:tc>
                  <a:txBody>
                    <a:bodyPr/>
                    <a:lstStyle/>
                    <a:p>
                      <a:r>
                        <a:rPr lang="en-US" sz="1100" kern="1200" dirty="0" smtClean="0">
                          <a:solidFill>
                            <a:schemeClr val="dk1"/>
                          </a:solidFill>
                          <a:latin typeface="Arial" pitchFamily="34" charset="0"/>
                          <a:ea typeface="+mn-ea"/>
                          <a:cs typeface="Arial" pitchFamily="34" charset="0"/>
                        </a:rPr>
                        <a:t>ASTM D-638</a:t>
                      </a:r>
                      <a:endParaRPr lang="en-US" sz="1100" dirty="0">
                        <a:latin typeface="Arial" pitchFamily="34" charset="0"/>
                        <a:cs typeface="Arial" pitchFamily="34" charset="0"/>
                      </a:endParaRPr>
                    </a:p>
                  </a:txBody>
                  <a:tcPr/>
                </a:tc>
                <a:tc>
                  <a:txBody>
                    <a:bodyPr/>
                    <a:lstStyle/>
                    <a:p>
                      <a:r>
                        <a:rPr lang="en-US" sz="1200" kern="1200" dirty="0" smtClean="0">
                          <a:solidFill>
                            <a:schemeClr val="dk1"/>
                          </a:solidFill>
                          <a:latin typeface="Arial" pitchFamily="34" charset="0"/>
                          <a:ea typeface="+mn-ea"/>
                          <a:cs typeface="Arial" pitchFamily="34" charset="0"/>
                        </a:rPr>
                        <a:t>%</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90</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50</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50</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44</a:t>
                      </a:r>
                      <a:endParaRPr lang="en-US" sz="1200" dirty="0">
                        <a:latin typeface="Arial" pitchFamily="34" charset="0"/>
                        <a:cs typeface="Arial" pitchFamily="34" charset="0"/>
                      </a:endParaRPr>
                    </a:p>
                  </a:txBody>
                  <a:tcPr/>
                </a:tc>
              </a:tr>
              <a:tr h="745945">
                <a:tc>
                  <a:txBody>
                    <a:bodyPr/>
                    <a:lstStyle/>
                    <a:p>
                      <a:r>
                        <a:rPr lang="en-US" dirty="0" smtClean="0"/>
                        <a:t>5.</a:t>
                      </a:r>
                      <a:endParaRPr lang="en-US" dirty="0"/>
                    </a:p>
                  </a:txBody>
                  <a:tcPr/>
                </a:tc>
                <a:tc>
                  <a:txBody>
                    <a:bodyPr/>
                    <a:lstStyle/>
                    <a:p>
                      <a:r>
                        <a:rPr lang="en-US" sz="1100" kern="1200" dirty="0" smtClean="0">
                          <a:solidFill>
                            <a:schemeClr val="dk1"/>
                          </a:solidFill>
                          <a:latin typeface="Arial" pitchFamily="34" charset="0"/>
                          <a:ea typeface="+mn-ea"/>
                          <a:cs typeface="Arial" pitchFamily="34" charset="0"/>
                        </a:rPr>
                        <a:t>FLEXURAL STRENGTH</a:t>
                      </a:r>
                      <a:endParaRPr lang="en-US" sz="1100" dirty="0">
                        <a:latin typeface="Arial" pitchFamily="34" charset="0"/>
                        <a:cs typeface="Arial" pitchFamily="34" charset="0"/>
                      </a:endParaRPr>
                    </a:p>
                  </a:txBody>
                  <a:tcPr/>
                </a:tc>
                <a:tc>
                  <a:txBody>
                    <a:bodyPr/>
                    <a:lstStyle/>
                    <a:p>
                      <a:r>
                        <a:rPr lang="en-US" sz="1100" kern="1200" dirty="0" smtClean="0">
                          <a:solidFill>
                            <a:schemeClr val="dk1"/>
                          </a:solidFill>
                          <a:latin typeface="Arial" pitchFamily="34" charset="0"/>
                          <a:ea typeface="+mn-ea"/>
                          <a:cs typeface="Arial" pitchFamily="34" charset="0"/>
                        </a:rPr>
                        <a:t>ASTM D-790</a:t>
                      </a:r>
                      <a:endParaRPr lang="en-US" sz="1100" dirty="0">
                        <a:latin typeface="Arial" pitchFamily="34" charset="0"/>
                        <a:cs typeface="Arial" pitchFamily="34" charset="0"/>
                      </a:endParaRPr>
                    </a:p>
                  </a:txBody>
                  <a:tcPr/>
                </a:tc>
                <a:tc>
                  <a:txBody>
                    <a:bodyPr/>
                    <a:lstStyle/>
                    <a:p>
                      <a:r>
                        <a:rPr lang="en-US" sz="1200" kern="1200" dirty="0" err="1" smtClean="0">
                          <a:solidFill>
                            <a:schemeClr val="dk1"/>
                          </a:solidFill>
                          <a:latin typeface="Arial" pitchFamily="34" charset="0"/>
                          <a:ea typeface="+mn-ea"/>
                          <a:cs typeface="Arial" pitchFamily="34" charset="0"/>
                        </a:rPr>
                        <a:t>Kgf</a:t>
                      </a:r>
                      <a:r>
                        <a:rPr lang="en-US" sz="1200" kern="1200" dirty="0" smtClean="0">
                          <a:solidFill>
                            <a:schemeClr val="dk1"/>
                          </a:solidFill>
                          <a:latin typeface="Arial" pitchFamily="34" charset="0"/>
                          <a:ea typeface="+mn-ea"/>
                          <a:cs typeface="Arial" pitchFamily="34" charset="0"/>
                        </a:rPr>
                        <a:t>/cm</a:t>
                      </a:r>
                      <a:r>
                        <a:rPr lang="en-US" sz="1200" kern="1200" baseline="30000" dirty="0" smtClean="0">
                          <a:solidFill>
                            <a:schemeClr val="dk1"/>
                          </a:solidFill>
                          <a:latin typeface="Arial" pitchFamily="34" charset="0"/>
                          <a:ea typeface="+mn-ea"/>
                          <a:cs typeface="Arial" pitchFamily="34" charset="0"/>
                        </a:rPr>
                        <a:t>2</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282</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292</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338</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352</a:t>
                      </a:r>
                      <a:endParaRPr lang="en-US" sz="1200" dirty="0">
                        <a:latin typeface="Arial" pitchFamily="34" charset="0"/>
                        <a:cs typeface="Arial" pitchFamily="34" charset="0"/>
                      </a:endParaRPr>
                    </a:p>
                  </a:txBody>
                  <a:tcPr/>
                </a:tc>
              </a:tr>
              <a:tr h="745945">
                <a:tc>
                  <a:txBody>
                    <a:bodyPr/>
                    <a:lstStyle/>
                    <a:p>
                      <a:r>
                        <a:rPr lang="en-US" dirty="0" smtClean="0"/>
                        <a:t>6.</a:t>
                      </a:r>
                      <a:endParaRPr lang="en-US" dirty="0"/>
                    </a:p>
                  </a:txBody>
                  <a:tcPr/>
                </a:tc>
                <a:tc>
                  <a:txBody>
                    <a:bodyPr/>
                    <a:lstStyle/>
                    <a:p>
                      <a:r>
                        <a:rPr lang="en-US" sz="1100" kern="1200" dirty="0" smtClean="0">
                          <a:solidFill>
                            <a:schemeClr val="dk1"/>
                          </a:solidFill>
                          <a:latin typeface="Arial" pitchFamily="34" charset="0"/>
                          <a:ea typeface="+mn-ea"/>
                          <a:cs typeface="Arial" pitchFamily="34" charset="0"/>
                        </a:rPr>
                        <a:t>FLEXURAL MODULAS</a:t>
                      </a:r>
                    </a:p>
                    <a:p>
                      <a:endParaRPr lang="en-US" sz="1100" kern="1200" dirty="0" smtClean="0">
                        <a:solidFill>
                          <a:schemeClr val="dk1"/>
                        </a:solidFill>
                        <a:latin typeface="Arial" pitchFamily="34" charset="0"/>
                        <a:ea typeface="+mn-ea"/>
                        <a:cs typeface="Arial" pitchFamily="34" charset="0"/>
                      </a:endParaRPr>
                    </a:p>
                  </a:txBody>
                  <a:tcPr/>
                </a:tc>
                <a:tc>
                  <a:txBody>
                    <a:bodyPr/>
                    <a:lstStyle/>
                    <a:p>
                      <a:r>
                        <a:rPr lang="en-US" sz="1100" kern="1200" dirty="0" smtClean="0">
                          <a:solidFill>
                            <a:schemeClr val="dk1"/>
                          </a:solidFill>
                          <a:latin typeface="Arial" pitchFamily="34" charset="0"/>
                          <a:ea typeface="+mn-ea"/>
                          <a:cs typeface="Arial" pitchFamily="34" charset="0"/>
                        </a:rPr>
                        <a:t>ASTM D-790</a:t>
                      </a:r>
                      <a:endParaRPr lang="en-US" sz="1100" dirty="0">
                        <a:latin typeface="Arial" pitchFamily="34" charset="0"/>
                        <a:cs typeface="Arial" pitchFamily="34" charset="0"/>
                      </a:endParaRPr>
                    </a:p>
                  </a:txBody>
                  <a:tcPr/>
                </a:tc>
                <a:tc>
                  <a:txBody>
                    <a:bodyPr/>
                    <a:lstStyle/>
                    <a:p>
                      <a:r>
                        <a:rPr lang="en-US" sz="1200" kern="1200" dirty="0" err="1" smtClean="0">
                          <a:solidFill>
                            <a:schemeClr val="dk1"/>
                          </a:solidFill>
                          <a:latin typeface="Arial" pitchFamily="34" charset="0"/>
                          <a:ea typeface="+mn-ea"/>
                          <a:cs typeface="Arial" pitchFamily="34" charset="0"/>
                        </a:rPr>
                        <a:t>Kgf</a:t>
                      </a:r>
                      <a:r>
                        <a:rPr lang="en-US" sz="1200" kern="1200" dirty="0" smtClean="0">
                          <a:solidFill>
                            <a:schemeClr val="dk1"/>
                          </a:solidFill>
                          <a:latin typeface="Arial" pitchFamily="34" charset="0"/>
                          <a:ea typeface="+mn-ea"/>
                          <a:cs typeface="Arial" pitchFamily="34" charset="0"/>
                        </a:rPr>
                        <a:t>/cm</a:t>
                      </a:r>
                      <a:r>
                        <a:rPr lang="en-US" sz="1200" kern="1200" baseline="30000" dirty="0" smtClean="0">
                          <a:solidFill>
                            <a:schemeClr val="dk1"/>
                          </a:solidFill>
                          <a:latin typeface="Arial" pitchFamily="34" charset="0"/>
                          <a:ea typeface="+mn-ea"/>
                          <a:cs typeface="Arial" pitchFamily="34" charset="0"/>
                        </a:rPr>
                        <a:t>2</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15280</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15370</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20540</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22760</a:t>
                      </a:r>
                      <a:endParaRPr lang="en-US" sz="1200" dirty="0">
                        <a:latin typeface="Arial" pitchFamily="34" charset="0"/>
                        <a:cs typeface="Arial" pitchFamily="34" charset="0"/>
                      </a:endParaRPr>
                    </a:p>
                  </a:txBody>
                  <a:tcPr/>
                </a:tc>
              </a:tr>
              <a:tr h="573804">
                <a:tc>
                  <a:txBody>
                    <a:bodyPr/>
                    <a:lstStyle/>
                    <a:p>
                      <a:r>
                        <a:rPr lang="en-US" dirty="0" smtClean="0"/>
                        <a:t>7.</a:t>
                      </a:r>
                      <a:endParaRPr lang="en-US" dirty="0"/>
                    </a:p>
                  </a:txBody>
                  <a:tcPr/>
                </a:tc>
                <a:tc>
                  <a:txBody>
                    <a:bodyPr/>
                    <a:lstStyle/>
                    <a:p>
                      <a:r>
                        <a:rPr lang="en-US" sz="1100" kern="1200" dirty="0" smtClean="0">
                          <a:solidFill>
                            <a:schemeClr val="dk1"/>
                          </a:solidFill>
                          <a:latin typeface="Arial" pitchFamily="34" charset="0"/>
                          <a:ea typeface="+mn-ea"/>
                          <a:cs typeface="Arial" pitchFamily="34" charset="0"/>
                        </a:rPr>
                        <a:t>IZOD IMPACT (NOTCH)</a:t>
                      </a:r>
                    </a:p>
                  </a:txBody>
                  <a:tcPr/>
                </a:tc>
                <a:tc>
                  <a:txBody>
                    <a:bodyPr/>
                    <a:lstStyle/>
                    <a:p>
                      <a:r>
                        <a:rPr lang="en-US" sz="1100" kern="1200" dirty="0" smtClean="0">
                          <a:solidFill>
                            <a:schemeClr val="dk1"/>
                          </a:solidFill>
                          <a:latin typeface="Arial" pitchFamily="34" charset="0"/>
                          <a:ea typeface="+mn-ea"/>
                          <a:cs typeface="Arial" pitchFamily="34" charset="0"/>
                        </a:rPr>
                        <a:t>ASTM D-256</a:t>
                      </a:r>
                      <a:endParaRPr lang="en-US" sz="1100" dirty="0">
                        <a:latin typeface="Arial" pitchFamily="34" charset="0"/>
                        <a:cs typeface="Arial" pitchFamily="34" charset="0"/>
                      </a:endParaRPr>
                    </a:p>
                  </a:txBody>
                  <a:tcPr/>
                </a:tc>
                <a:tc>
                  <a:txBody>
                    <a:bodyPr/>
                    <a:lstStyle/>
                    <a:p>
                      <a:r>
                        <a:rPr lang="en-US" sz="1200" kern="1200" dirty="0" smtClean="0">
                          <a:solidFill>
                            <a:schemeClr val="dk1"/>
                          </a:solidFill>
                          <a:latin typeface="Arial" pitchFamily="34" charset="0"/>
                          <a:ea typeface="+mn-ea"/>
                          <a:cs typeface="Arial" pitchFamily="34" charset="0"/>
                        </a:rPr>
                        <a:t>KJ/m</a:t>
                      </a:r>
                      <a:r>
                        <a:rPr lang="en-US" sz="1200" kern="1200" baseline="30000" dirty="0" smtClean="0">
                          <a:solidFill>
                            <a:schemeClr val="dk1"/>
                          </a:solidFill>
                          <a:latin typeface="Arial" pitchFamily="34" charset="0"/>
                          <a:ea typeface="+mn-ea"/>
                          <a:cs typeface="Arial" pitchFamily="34" charset="0"/>
                        </a:rPr>
                        <a:t>2</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12.5</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11.5</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14.5</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18</a:t>
                      </a:r>
                      <a:endParaRPr lang="en-US" sz="1200" dirty="0">
                        <a:latin typeface="Arial" pitchFamily="34" charset="0"/>
                        <a:cs typeface="Arial" pitchFamily="34" charset="0"/>
                      </a:endParaRPr>
                    </a:p>
                  </a:txBody>
                  <a:tcPr/>
                </a:tc>
              </a:tr>
              <a:tr h="573804">
                <a:tc>
                  <a:txBody>
                    <a:bodyPr/>
                    <a:lstStyle/>
                    <a:p>
                      <a:r>
                        <a:rPr lang="en-US" dirty="0" smtClean="0"/>
                        <a:t>8.</a:t>
                      </a:r>
                      <a:endParaRPr lang="en-US" dirty="0"/>
                    </a:p>
                  </a:txBody>
                  <a:tcPr/>
                </a:tc>
                <a:tc>
                  <a:txBody>
                    <a:bodyPr/>
                    <a:lstStyle/>
                    <a:p>
                      <a:r>
                        <a:rPr lang="en-US" sz="1100" kern="1200" dirty="0" smtClean="0">
                          <a:solidFill>
                            <a:schemeClr val="dk1"/>
                          </a:solidFill>
                          <a:latin typeface="Arial" pitchFamily="34" charset="0"/>
                          <a:ea typeface="+mn-ea"/>
                          <a:cs typeface="Arial" pitchFamily="34" charset="0"/>
                        </a:rPr>
                        <a:t>TENSILE STRENGTH</a:t>
                      </a:r>
                    </a:p>
                  </a:txBody>
                  <a:tcPr/>
                </a:tc>
                <a:tc>
                  <a:txBody>
                    <a:bodyPr/>
                    <a:lstStyle/>
                    <a:p>
                      <a:r>
                        <a:rPr lang="en-US" sz="1100" kern="1200" dirty="0" smtClean="0">
                          <a:solidFill>
                            <a:schemeClr val="dk1"/>
                          </a:solidFill>
                          <a:latin typeface="Arial" pitchFamily="34" charset="0"/>
                          <a:ea typeface="+mn-ea"/>
                          <a:cs typeface="Arial" pitchFamily="34" charset="0"/>
                        </a:rPr>
                        <a:t>ASTM D-638</a:t>
                      </a:r>
                      <a:endParaRPr lang="en-US" sz="1100" dirty="0">
                        <a:latin typeface="Arial" pitchFamily="34" charset="0"/>
                        <a:cs typeface="Arial" pitchFamily="34" charset="0"/>
                      </a:endParaRPr>
                    </a:p>
                  </a:txBody>
                  <a:tcPr/>
                </a:tc>
                <a:tc>
                  <a:txBody>
                    <a:bodyPr/>
                    <a:lstStyle/>
                    <a:p>
                      <a:r>
                        <a:rPr lang="en-US" sz="1200" kern="1200" dirty="0" err="1" smtClean="0">
                          <a:solidFill>
                            <a:schemeClr val="dk1"/>
                          </a:solidFill>
                          <a:latin typeface="Arial" pitchFamily="34" charset="0"/>
                          <a:ea typeface="+mn-ea"/>
                          <a:cs typeface="Arial" pitchFamily="34" charset="0"/>
                        </a:rPr>
                        <a:t>Kgf</a:t>
                      </a:r>
                      <a:r>
                        <a:rPr lang="en-US" sz="1200" kern="1200" dirty="0" smtClean="0">
                          <a:solidFill>
                            <a:schemeClr val="dk1"/>
                          </a:solidFill>
                          <a:latin typeface="Arial" pitchFamily="34" charset="0"/>
                          <a:ea typeface="+mn-ea"/>
                          <a:cs typeface="Arial" pitchFamily="34" charset="0"/>
                        </a:rPr>
                        <a:t>/CM</a:t>
                      </a:r>
                      <a:r>
                        <a:rPr lang="en-US" sz="1200" kern="1200" baseline="30000" dirty="0" smtClean="0">
                          <a:solidFill>
                            <a:schemeClr val="dk1"/>
                          </a:solidFill>
                          <a:latin typeface="Arial" pitchFamily="34" charset="0"/>
                          <a:ea typeface="+mn-ea"/>
                          <a:cs typeface="Arial" pitchFamily="34" charset="0"/>
                        </a:rPr>
                        <a:t>2</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185</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185</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188</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202</a:t>
                      </a:r>
                      <a:endParaRPr lang="en-US" sz="1200" dirty="0">
                        <a:latin typeface="Arial" pitchFamily="34" charset="0"/>
                        <a:cs typeface="Arial" pitchFamily="34" charset="0"/>
                      </a:endParaRPr>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TENSILE PROPERTIES</a:t>
            </a:r>
            <a:endParaRPr lang="en-US" dirty="0">
              <a:solidFill>
                <a:srgbClr val="FF0000"/>
              </a:solidFill>
            </a:endParaRPr>
          </a:p>
        </p:txBody>
      </p:sp>
      <p:sp>
        <p:nvSpPr>
          <p:cNvPr id="3" name="Content Placeholder 2"/>
          <p:cNvSpPr>
            <a:spLocks noGrp="1"/>
          </p:cNvSpPr>
          <p:nvPr>
            <p:ph idx="1"/>
          </p:nvPr>
        </p:nvSpPr>
        <p:spPr>
          <a:xfrm>
            <a:off x="0" y="1295400"/>
            <a:ext cx="9144000" cy="5562600"/>
          </a:xfrm>
        </p:spPr>
        <p:txBody>
          <a:bodyPr>
            <a:normAutofit/>
          </a:bodyPr>
          <a:lstStyle/>
          <a:p>
            <a:pPr algn="just"/>
            <a:r>
              <a:rPr lang="en-US" sz="2400" dirty="0" smtClean="0">
                <a:latin typeface="Arial" pitchFamily="34" charset="0"/>
                <a:cs typeface="Arial" pitchFamily="34" charset="0"/>
              </a:rPr>
              <a:t>Above data shows the variation of tensile strength with filler concentration of Talc and the size of the filler particle</a:t>
            </a:r>
            <a:r>
              <a:rPr lang="en-US" sz="2400" dirty="0" smtClean="0">
                <a:latin typeface="Arial" pitchFamily="34" charset="0"/>
                <a:cs typeface="Arial" pitchFamily="34" charset="0"/>
              </a:rPr>
              <a:t>.</a:t>
            </a:r>
          </a:p>
          <a:p>
            <a:pPr algn="just"/>
            <a:r>
              <a:rPr lang="en-US" sz="2400" dirty="0" smtClean="0">
                <a:latin typeface="Arial" pitchFamily="34" charset="0"/>
                <a:cs typeface="Arial" pitchFamily="34" charset="0"/>
              </a:rPr>
              <a:t>There is a significant increment in the strength as the filler loading increased lesser talc particle sizes showed higher increments</a:t>
            </a:r>
            <a:r>
              <a:rPr lang="en-US" sz="2400" dirty="0" smtClean="0">
                <a:latin typeface="Arial" pitchFamily="34" charset="0"/>
                <a:cs typeface="Arial" pitchFamily="34" charset="0"/>
              </a:rPr>
              <a:t>.</a:t>
            </a:r>
          </a:p>
          <a:p>
            <a:pPr algn="just"/>
            <a:r>
              <a:rPr lang="en-US" sz="2400" dirty="0" smtClean="0">
                <a:latin typeface="Arial" pitchFamily="34" charset="0"/>
                <a:cs typeface="Arial" pitchFamily="34" charset="0"/>
              </a:rPr>
              <a:t>The increment may be due to the fine structure of the talc filler providing good reinforcement</a:t>
            </a:r>
            <a:r>
              <a:rPr lang="en-US" sz="2400" dirty="0" smtClean="0">
                <a:latin typeface="Arial" pitchFamily="34" charset="0"/>
                <a:cs typeface="Arial" pitchFamily="34" charset="0"/>
              </a:rPr>
              <a:t>.</a:t>
            </a:r>
          </a:p>
          <a:p>
            <a:pPr algn="just"/>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Elongation properties as seen from above</a:t>
            </a:r>
            <a:r>
              <a:rPr lang="en-US" sz="2400" b="1" dirty="0" smtClean="0">
                <a:latin typeface="Arial" pitchFamily="34" charset="0"/>
                <a:cs typeface="Arial" pitchFamily="34" charset="0"/>
              </a:rPr>
              <a:t> </a:t>
            </a:r>
            <a:r>
              <a:rPr lang="en-US" sz="2400" dirty="0" smtClean="0">
                <a:latin typeface="Arial" pitchFamily="34" charset="0"/>
                <a:cs typeface="Arial" pitchFamily="34" charset="0"/>
              </a:rPr>
              <a:t>table, decreased with the presence of small filler that indicates interference by the filler in the mobility or deformability of the matrix.</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solidFill>
                  <a:srgbClr val="FF0000"/>
                </a:solidFill>
              </a:rPr>
              <a:t>CONTINUED</a:t>
            </a:r>
            <a:endParaRPr lang="en-US" dirty="0">
              <a:solidFill>
                <a:srgbClr val="FF0000"/>
              </a:solidFill>
            </a:endParaRPr>
          </a:p>
        </p:txBody>
      </p:sp>
      <p:sp>
        <p:nvSpPr>
          <p:cNvPr id="3" name="Content Placeholder 2"/>
          <p:cNvSpPr>
            <a:spLocks noGrp="1"/>
          </p:cNvSpPr>
          <p:nvPr>
            <p:ph idx="1"/>
          </p:nvPr>
        </p:nvSpPr>
        <p:spPr>
          <a:xfrm>
            <a:off x="0" y="990600"/>
            <a:ext cx="9144000" cy="5867400"/>
          </a:xfrm>
        </p:spPr>
        <p:txBody>
          <a:bodyPr>
            <a:normAutofit/>
          </a:bodyPr>
          <a:lstStyle/>
          <a:p>
            <a:pPr algn="just"/>
            <a:r>
              <a:rPr lang="en-US" sz="2400" dirty="0" smtClean="0">
                <a:latin typeface="Arial" pitchFamily="34" charset="0"/>
                <a:cs typeface="Arial" pitchFamily="34" charset="0"/>
              </a:rPr>
              <a:t>Talc filled polypropylene composites are designed to improve the properties and to lower the overall cost of engineering plastics. In this study the effects of adding talc with variable particle size on the mechanical and thermal properties of polypropylene was investigated. </a:t>
            </a:r>
          </a:p>
          <a:p>
            <a:pPr algn="just">
              <a:buNone/>
            </a:pP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A composite of Polypropylene with constant concentrations (24%weights) of talc was prepared on twin screw extruder (Co-rotating). The composite showed improved mechanical as well as thermal properties on addition of different size of filler. It is also observed that mechanical properties as well as thermal properties increase with decrease in particle size.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FLEXURAL PROPERTIES</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pPr algn="just"/>
            <a:r>
              <a:rPr lang="en-US" dirty="0" smtClean="0">
                <a:latin typeface="Arial" pitchFamily="34" charset="0"/>
                <a:cs typeface="Arial" pitchFamily="34" charset="0"/>
              </a:rPr>
              <a:t>Above data</a:t>
            </a:r>
            <a:r>
              <a:rPr lang="en-US" b="1" dirty="0" smtClean="0">
                <a:latin typeface="Arial" pitchFamily="34" charset="0"/>
                <a:cs typeface="Arial" pitchFamily="34" charset="0"/>
              </a:rPr>
              <a:t> </a:t>
            </a:r>
            <a:r>
              <a:rPr lang="en-US" dirty="0" smtClean="0">
                <a:latin typeface="Arial" pitchFamily="34" charset="0"/>
                <a:cs typeface="Arial" pitchFamily="34" charset="0"/>
              </a:rPr>
              <a:t>depicts the variation in flexural modulus with varying the size of the talc and the concentration of the filler</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The flexural modulus increased with the decrease in filler size of the talc. The rate of increase of flexural modulus is comparable to the increase in the concentration and decrease in particle size of talc</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 </a:t>
            </a:r>
            <a:r>
              <a:rPr lang="en-US" dirty="0" smtClean="0">
                <a:latin typeface="Arial" pitchFamily="34" charset="0"/>
                <a:cs typeface="Arial" pitchFamily="34" charset="0"/>
              </a:rPr>
              <a:t>Thus it is confirmed that the total area available to deformation stress played an important role</a:t>
            </a:r>
            <a:r>
              <a:rPr lang="en-US" dirty="0" smtClean="0"/>
              <a:t>. </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IMPACT PROPERTIES</a:t>
            </a:r>
            <a:endParaRPr lang="en-US" dirty="0">
              <a:solidFill>
                <a:srgbClr val="FF0000"/>
              </a:solidFill>
            </a:endParaRPr>
          </a:p>
        </p:txBody>
      </p:sp>
      <p:sp>
        <p:nvSpPr>
          <p:cNvPr id="3" name="Content Placeholder 2"/>
          <p:cNvSpPr>
            <a:spLocks noGrp="1"/>
          </p:cNvSpPr>
          <p:nvPr>
            <p:ph idx="1"/>
          </p:nvPr>
        </p:nvSpPr>
        <p:spPr>
          <a:xfrm>
            <a:off x="0" y="1600200"/>
            <a:ext cx="9144000" cy="5105400"/>
          </a:xfrm>
        </p:spPr>
        <p:txBody>
          <a:bodyPr>
            <a:normAutofit fontScale="92500" lnSpcReduction="10000"/>
          </a:bodyPr>
          <a:lstStyle/>
          <a:p>
            <a:pPr algn="just"/>
            <a:r>
              <a:rPr lang="en-US" sz="3000" dirty="0" smtClean="0">
                <a:latin typeface="Arial" pitchFamily="34" charset="0"/>
                <a:cs typeface="Arial" pitchFamily="34" charset="0"/>
              </a:rPr>
              <a:t>Above table illustrates the variation of impact (Izod) strength with filler by weight percentage and the size of the talc </a:t>
            </a:r>
            <a:r>
              <a:rPr lang="en-US" sz="3000" dirty="0" smtClean="0">
                <a:latin typeface="Arial" pitchFamily="34" charset="0"/>
                <a:cs typeface="Arial" pitchFamily="34" charset="0"/>
              </a:rPr>
              <a:t>particle.</a:t>
            </a:r>
          </a:p>
          <a:p>
            <a:pPr algn="just"/>
            <a:r>
              <a:rPr lang="en-US" sz="3000" dirty="0" smtClean="0">
                <a:latin typeface="Arial" pitchFamily="34" charset="0"/>
                <a:cs typeface="Arial" pitchFamily="34" charset="0"/>
              </a:rPr>
              <a:t>It is clear from the table that the strength increment at high weight percentage of filler may be attributed to the formation of small sized crystallites, i.e. spherulites, as well as the capacity to absorb more energy by increased portion of </a:t>
            </a:r>
            <a:r>
              <a:rPr lang="en-US" sz="3000" dirty="0" smtClean="0">
                <a:latin typeface="Arial" pitchFamily="34" charset="0"/>
                <a:cs typeface="Arial" pitchFamily="34" charset="0"/>
              </a:rPr>
              <a:t>matrix.</a:t>
            </a:r>
          </a:p>
          <a:p>
            <a:pPr algn="just"/>
            <a:r>
              <a:rPr lang="en-US" sz="3000" dirty="0" smtClean="0">
                <a:latin typeface="Arial" pitchFamily="34" charset="0"/>
                <a:cs typeface="Arial" pitchFamily="34" charset="0"/>
              </a:rPr>
              <a:t>A further increase in weight percentage reduced the deformability of the matrix, and, in turn, reducing the ductility in the skin area so that the tended to form a weak structure.</a:t>
            </a:r>
            <a:endParaRPr lang="en-US" sz="30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CONCLUSION</a:t>
            </a:r>
            <a:endParaRPr lang="en-US" dirty="0">
              <a:solidFill>
                <a:srgbClr val="FF0000"/>
              </a:solidFill>
            </a:endParaRPr>
          </a:p>
        </p:txBody>
      </p:sp>
      <p:sp>
        <p:nvSpPr>
          <p:cNvPr id="3" name="Content Placeholder 2"/>
          <p:cNvSpPr>
            <a:spLocks noGrp="1"/>
          </p:cNvSpPr>
          <p:nvPr>
            <p:ph idx="1"/>
          </p:nvPr>
        </p:nvSpPr>
        <p:spPr>
          <a:xfrm>
            <a:off x="0" y="1295400"/>
            <a:ext cx="9144000" cy="5562600"/>
          </a:xfrm>
        </p:spPr>
        <p:txBody>
          <a:bodyPr>
            <a:normAutofit fontScale="85000" lnSpcReduction="20000"/>
          </a:bodyPr>
          <a:lstStyle/>
          <a:p>
            <a:pPr lvl="0" algn="just"/>
            <a:r>
              <a:rPr lang="en-US" dirty="0" smtClean="0">
                <a:latin typeface="Arial" pitchFamily="34" charset="0"/>
                <a:cs typeface="Arial" pitchFamily="34" charset="0"/>
              </a:rPr>
              <a:t>There is a significant increment in the flexural properties with an increase in the filler</a:t>
            </a:r>
            <a:r>
              <a:rPr lang="en-US" b="1" dirty="0" smtClean="0">
                <a:latin typeface="Arial" pitchFamily="34" charset="0"/>
                <a:cs typeface="Arial" pitchFamily="34" charset="0"/>
              </a:rPr>
              <a:t> </a:t>
            </a:r>
            <a:r>
              <a:rPr lang="en-US" dirty="0" smtClean="0">
                <a:latin typeface="Arial" pitchFamily="34" charset="0"/>
                <a:cs typeface="Arial" pitchFamily="34" charset="0"/>
              </a:rPr>
              <a:t>loading a decrement in the size of filler (talc) </a:t>
            </a:r>
            <a:r>
              <a:rPr lang="en-US" dirty="0" smtClean="0">
                <a:latin typeface="Arial" pitchFamily="34" charset="0"/>
                <a:cs typeface="Arial" pitchFamily="34" charset="0"/>
              </a:rPr>
              <a:t>particle .</a:t>
            </a:r>
            <a:endParaRPr lang="en-US" dirty="0" smtClean="0">
              <a:latin typeface="Arial" pitchFamily="34" charset="0"/>
              <a:cs typeface="Arial" pitchFamily="34" charset="0"/>
            </a:endParaRPr>
          </a:p>
          <a:p>
            <a:pPr lvl="0" algn="just"/>
            <a:r>
              <a:rPr lang="en-US" dirty="0" smtClean="0">
                <a:latin typeface="Arial" pitchFamily="34" charset="0"/>
                <a:cs typeface="Arial" pitchFamily="34" charset="0"/>
              </a:rPr>
              <a:t>The toughness and elongation at break decreased as particle size and agglomeration concentration increased in the all cases of fillers.</a:t>
            </a:r>
          </a:p>
          <a:p>
            <a:pPr lvl="0" algn="just"/>
            <a:r>
              <a:rPr lang="en-US" dirty="0" smtClean="0">
                <a:latin typeface="Arial" pitchFamily="34" charset="0"/>
                <a:cs typeface="Arial" pitchFamily="34" charset="0"/>
              </a:rPr>
              <a:t>Inorganic fillers, such as talc, added to the polymer improved impact property, tensile Property and dimension stability.</a:t>
            </a:r>
          </a:p>
          <a:p>
            <a:pPr lvl="0" algn="just"/>
            <a:r>
              <a:rPr lang="en-US" dirty="0" smtClean="0">
                <a:latin typeface="Arial" pitchFamily="34" charset="0"/>
                <a:cs typeface="Arial" pitchFamily="34" charset="0"/>
              </a:rPr>
              <a:t>The mechanical properties of the polypropylene are found to be a function of the particle size, aspect ratio, the dispersion, the particle orientation and the interfacial interaction between the minerals and the polymer matrix. Fine filler particle such as talc gave significant improvement in the mechanical properties.</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1" dirty="0" smtClean="0"/>
              <a:t> </a:t>
            </a:r>
            <a:r>
              <a:rPr lang="en-US" b="1" dirty="0" smtClean="0">
                <a:solidFill>
                  <a:srgbClr val="FF0000"/>
                </a:solidFill>
              </a:rPr>
              <a:t>SUGGESTION FOR FUTURE WORK</a:t>
            </a:r>
            <a:r>
              <a:rPr lang="en-US" dirty="0" smtClean="0"/>
              <a:t/>
            </a:r>
            <a:br>
              <a:rPr lang="en-US" dirty="0" smtClean="0"/>
            </a:br>
            <a:endParaRPr lang="en-US" dirty="0"/>
          </a:p>
        </p:txBody>
      </p:sp>
      <p:sp>
        <p:nvSpPr>
          <p:cNvPr id="3" name="Content Placeholder 2"/>
          <p:cNvSpPr>
            <a:spLocks noGrp="1"/>
          </p:cNvSpPr>
          <p:nvPr>
            <p:ph idx="1"/>
          </p:nvPr>
        </p:nvSpPr>
        <p:spPr>
          <a:xfrm>
            <a:off x="0" y="1066800"/>
            <a:ext cx="9144000" cy="5791200"/>
          </a:xfrm>
        </p:spPr>
        <p:txBody>
          <a:bodyPr>
            <a:normAutofit lnSpcReduction="10000"/>
          </a:bodyPr>
          <a:lstStyle/>
          <a:p>
            <a:pPr algn="just"/>
            <a:r>
              <a:rPr lang="en-US" sz="2600" dirty="0" smtClean="0">
                <a:latin typeface="Arial" pitchFamily="34" charset="0"/>
                <a:cs typeface="Arial" pitchFamily="34" charset="0"/>
              </a:rPr>
              <a:t>Some of the future work to answer these questions is as follows:</a:t>
            </a:r>
          </a:p>
          <a:p>
            <a:pPr algn="just"/>
            <a:endParaRPr lang="en-US" sz="2600" dirty="0" smtClean="0">
              <a:latin typeface="Arial" pitchFamily="34" charset="0"/>
              <a:cs typeface="Arial" pitchFamily="34" charset="0"/>
            </a:endParaRPr>
          </a:p>
          <a:p>
            <a:pPr algn="just"/>
            <a:r>
              <a:rPr lang="en-US" sz="2600" dirty="0" smtClean="0">
                <a:latin typeface="Arial" pitchFamily="34" charset="0"/>
                <a:cs typeface="Arial" pitchFamily="34" charset="0"/>
              </a:rPr>
              <a:t> </a:t>
            </a:r>
            <a:r>
              <a:rPr lang="en-US" sz="2600" dirty="0" smtClean="0">
                <a:latin typeface="Arial" pitchFamily="34" charset="0"/>
                <a:cs typeface="Arial" pitchFamily="34" charset="0"/>
              </a:rPr>
              <a:t>A model that accurately predicts the stress growth and stress relaxation of flow induced stresses generated during mold filling and subsequent cooling after cessation of flow for fiber reinforced thermoplastics must be developed.</a:t>
            </a:r>
          </a:p>
          <a:p>
            <a:pPr algn="just"/>
            <a:r>
              <a:rPr lang="en-US" sz="2600" dirty="0" smtClean="0">
                <a:latin typeface="Arial" pitchFamily="34" charset="0"/>
                <a:cs typeface="Arial" pitchFamily="34" charset="0"/>
              </a:rPr>
              <a:t> </a:t>
            </a:r>
            <a:r>
              <a:rPr lang="en-US" sz="2600" dirty="0" smtClean="0">
                <a:latin typeface="Arial" pitchFamily="34" charset="0"/>
                <a:cs typeface="Arial" pitchFamily="34" charset="0"/>
              </a:rPr>
              <a:t>There needs to be more extensive studies on the surface chemistry, i.e. the interactions that occur between that of the filler and the matrix.</a:t>
            </a:r>
          </a:p>
          <a:p>
            <a:pPr algn="just"/>
            <a:r>
              <a:rPr lang="en-US" sz="2600" dirty="0" smtClean="0">
                <a:latin typeface="Arial" pitchFamily="34" charset="0"/>
                <a:cs typeface="Arial" pitchFamily="34" charset="0"/>
              </a:rPr>
              <a:t> </a:t>
            </a:r>
            <a:r>
              <a:rPr lang="en-US" sz="2600" dirty="0" smtClean="0">
                <a:latin typeface="Arial" pitchFamily="34" charset="0"/>
                <a:cs typeface="Arial" pitchFamily="34" charset="0"/>
              </a:rPr>
              <a:t>Develop a method to enhance the dispersion of the nanoparticles in order to maximize the modulus enhancement of the composites.</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BIBLIOGRPHY</a:t>
            </a:r>
            <a:endParaRPr lang="en-US" dirty="0">
              <a:solidFill>
                <a:srgbClr val="FF0000"/>
              </a:solidFill>
            </a:endParaRPr>
          </a:p>
        </p:txBody>
      </p:sp>
      <p:sp>
        <p:nvSpPr>
          <p:cNvPr id="3" name="Content Placeholder 2"/>
          <p:cNvSpPr>
            <a:spLocks noGrp="1"/>
          </p:cNvSpPr>
          <p:nvPr>
            <p:ph idx="1"/>
          </p:nvPr>
        </p:nvSpPr>
        <p:spPr>
          <a:xfrm>
            <a:off x="0" y="1371600"/>
            <a:ext cx="9144000" cy="5486400"/>
          </a:xfrm>
        </p:spPr>
        <p:txBody>
          <a:bodyPr>
            <a:normAutofit fontScale="77500" lnSpcReduction="20000"/>
          </a:bodyPr>
          <a:lstStyle/>
          <a:p>
            <a:pPr algn="just"/>
            <a:r>
              <a:rPr lang="en-US" dirty="0" smtClean="0">
                <a:latin typeface="Arial" pitchFamily="34" charset="0"/>
                <a:cs typeface="Arial" pitchFamily="34" charset="0"/>
              </a:rPr>
              <a:t>1-Paul, D.R. and Newman S; Polymer blends –Vol.1 and Vol.2,(1986), Academic press, New York.</a:t>
            </a:r>
          </a:p>
          <a:p>
            <a:pPr algn="just"/>
            <a:r>
              <a:rPr lang="en-US" dirty="0" smtClean="0">
                <a:latin typeface="Arial" pitchFamily="34" charset="0"/>
                <a:cs typeface="Arial" pitchFamily="34" charset="0"/>
              </a:rPr>
              <a:t>2-Utracki, L.A. (Ed), Polymer Blends Handbook: Vols. 1 and 2, (2002), </a:t>
            </a:r>
            <a:r>
              <a:rPr lang="en-US" dirty="0" err="1" smtClean="0">
                <a:latin typeface="Arial" pitchFamily="34" charset="0"/>
                <a:cs typeface="Arial" pitchFamily="34" charset="0"/>
              </a:rPr>
              <a:t>kluwer</a:t>
            </a:r>
            <a:r>
              <a:rPr lang="en-US" dirty="0" smtClean="0">
                <a:latin typeface="Arial" pitchFamily="34" charset="0"/>
                <a:cs typeface="Arial" pitchFamily="34" charset="0"/>
              </a:rPr>
              <a:t> academic publishers, Dordrecht.</a:t>
            </a:r>
          </a:p>
          <a:p>
            <a:pPr algn="just"/>
            <a:r>
              <a:rPr lang="en-US" dirty="0" smtClean="0">
                <a:latin typeface="Arial" pitchFamily="34" charset="0"/>
                <a:cs typeface="Arial" pitchFamily="34" charset="0"/>
              </a:rPr>
              <a:t>3-Manson J.A.  And </a:t>
            </a:r>
            <a:r>
              <a:rPr lang="en-US" dirty="0" err="1" smtClean="0">
                <a:latin typeface="Arial" pitchFamily="34" charset="0"/>
                <a:cs typeface="Arial" pitchFamily="34" charset="0"/>
              </a:rPr>
              <a:t>Sperling</a:t>
            </a:r>
            <a:r>
              <a:rPr lang="en-US" dirty="0" smtClean="0">
                <a:latin typeface="Arial" pitchFamily="34" charset="0"/>
                <a:cs typeface="Arial" pitchFamily="34" charset="0"/>
              </a:rPr>
              <a:t> L.H., Polymer Blends and Composites (1976), Plenum Press, New York.</a:t>
            </a:r>
          </a:p>
          <a:p>
            <a:pPr algn="just"/>
            <a:r>
              <a:rPr lang="en-US" dirty="0" smtClean="0">
                <a:latin typeface="Arial" pitchFamily="34" charset="0"/>
                <a:cs typeface="Arial" pitchFamily="34" charset="0"/>
              </a:rPr>
              <a:t>4-Encyclopaedic Dictionary Of Commercial Polymer Blends, </a:t>
            </a:r>
            <a:r>
              <a:rPr lang="en-US" dirty="0" err="1" smtClean="0">
                <a:latin typeface="Arial" pitchFamily="34" charset="0"/>
                <a:cs typeface="Arial" pitchFamily="34" charset="0"/>
              </a:rPr>
              <a:t>Utracki</a:t>
            </a:r>
            <a:r>
              <a:rPr lang="en-US" dirty="0" smtClean="0">
                <a:latin typeface="Arial" pitchFamily="34" charset="0"/>
                <a:cs typeface="Arial" pitchFamily="34" charset="0"/>
              </a:rPr>
              <a:t> L.A. (Ed.) (1994) Chem. Tec publishing. Toronto.</a:t>
            </a:r>
          </a:p>
          <a:p>
            <a:pPr algn="just"/>
            <a:r>
              <a:rPr lang="en-US" dirty="0" smtClean="0">
                <a:latin typeface="Arial" pitchFamily="34" charset="0"/>
                <a:cs typeface="Arial" pitchFamily="34" charset="0"/>
              </a:rPr>
              <a:t>5-www.geplastics.com/</a:t>
            </a:r>
            <a:r>
              <a:rPr lang="en-US" dirty="0" err="1" smtClean="0">
                <a:latin typeface="Arial" pitchFamily="34" charset="0"/>
                <a:cs typeface="Arial" pitchFamily="34" charset="0"/>
              </a:rPr>
              <a:t>gep</a:t>
            </a:r>
            <a:r>
              <a:rPr lang="en-US" dirty="0" smtClean="0">
                <a:latin typeface="Arial" pitchFamily="34" charset="0"/>
                <a:cs typeface="Arial" pitchFamily="34" charset="0"/>
              </a:rPr>
              <a:t>/Plastics/en/us/products and services.</a:t>
            </a:r>
          </a:p>
          <a:p>
            <a:pPr algn="just"/>
            <a:r>
              <a:rPr lang="en-US" dirty="0" smtClean="0">
                <a:latin typeface="Arial" pitchFamily="34" charset="0"/>
                <a:cs typeface="Arial" pitchFamily="34" charset="0"/>
              </a:rPr>
              <a:t>6-www2.dupont.com/Plastics/</a:t>
            </a:r>
            <a:r>
              <a:rPr lang="en-US" dirty="0" err="1" smtClean="0">
                <a:latin typeface="Arial" pitchFamily="34" charset="0"/>
                <a:cs typeface="Arial" pitchFamily="34" charset="0"/>
              </a:rPr>
              <a:t>enUS</a:t>
            </a:r>
            <a:r>
              <a:rPr lang="en-US" dirty="0" smtClean="0">
                <a:latin typeface="Arial" pitchFamily="34" charset="0"/>
                <a:cs typeface="Arial" pitchFamily="34" charset="0"/>
              </a:rPr>
              <a:t>/Products/</a:t>
            </a:r>
            <a:r>
              <a:rPr lang="en-US" dirty="0" err="1" smtClean="0">
                <a:latin typeface="Arial" pitchFamily="34" charset="0"/>
                <a:cs typeface="Arial" pitchFamily="34" charset="0"/>
              </a:rPr>
              <a:t>Zytel</a:t>
            </a:r>
            <a:r>
              <a:rPr lang="en-US" dirty="0" smtClean="0">
                <a:latin typeface="Arial" pitchFamily="34" charset="0"/>
                <a:cs typeface="Arial" pitchFamily="34" charset="0"/>
              </a:rPr>
              <a:t> HTN.html.</a:t>
            </a:r>
          </a:p>
          <a:p>
            <a:pPr algn="just"/>
            <a:r>
              <a:rPr lang="en-US" dirty="0" smtClean="0">
                <a:latin typeface="Arial" pitchFamily="34" charset="0"/>
                <a:cs typeface="Arial" pitchFamily="34" charset="0"/>
              </a:rPr>
              <a:t>7-Utracki, </a:t>
            </a:r>
            <a:r>
              <a:rPr lang="en-US" dirty="0" err="1" smtClean="0">
                <a:latin typeface="Arial" pitchFamily="34" charset="0"/>
                <a:cs typeface="Arial" pitchFamily="34" charset="0"/>
              </a:rPr>
              <a:t>L.A.,”Commercial</a:t>
            </a:r>
            <a:r>
              <a:rPr lang="en-US" dirty="0" smtClean="0">
                <a:latin typeface="Arial" pitchFamily="34" charset="0"/>
                <a:cs typeface="Arial" pitchFamily="34" charset="0"/>
              </a:rPr>
              <a:t> Polymer Blends” , Chapman and Hall, London (1998).</a:t>
            </a:r>
          </a:p>
          <a:p>
            <a:pPr algn="just"/>
            <a:r>
              <a:rPr lang="en-US" dirty="0" smtClean="0">
                <a:latin typeface="Arial" pitchFamily="34" charset="0"/>
                <a:cs typeface="Arial" pitchFamily="34" charset="0"/>
              </a:rPr>
              <a:t>8-Klempner D., and Frisch K.C., Polymer Alloys, Blends, Grafts and IPN (1980), Plenum Press, New York. </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CONTINUED</a:t>
            </a:r>
            <a:endParaRPr lang="en-US" dirty="0">
              <a:solidFill>
                <a:srgbClr val="FF0000"/>
              </a:solidFill>
            </a:endParaRPr>
          </a:p>
        </p:txBody>
      </p:sp>
      <p:sp>
        <p:nvSpPr>
          <p:cNvPr id="3" name="Content Placeholder 2"/>
          <p:cNvSpPr>
            <a:spLocks noGrp="1"/>
          </p:cNvSpPr>
          <p:nvPr>
            <p:ph idx="1"/>
          </p:nvPr>
        </p:nvSpPr>
        <p:spPr>
          <a:xfrm>
            <a:off x="0" y="1447800"/>
            <a:ext cx="9144000" cy="5410200"/>
          </a:xfrm>
        </p:spPr>
        <p:txBody>
          <a:bodyPr>
            <a:normAutofit fontScale="77500" lnSpcReduction="20000"/>
          </a:bodyPr>
          <a:lstStyle/>
          <a:p>
            <a:pPr algn="just"/>
            <a:r>
              <a:rPr lang="en-US" dirty="0" smtClean="0">
                <a:latin typeface="Arial" pitchFamily="34" charset="0"/>
                <a:cs typeface="Arial" pitchFamily="34" charset="0"/>
              </a:rPr>
              <a:t>9-Sperling, L.H. physical polymer science; Thired ed; John Wiley &amp; Sons: New York, 2001.</a:t>
            </a:r>
          </a:p>
          <a:p>
            <a:pPr algn="just"/>
            <a:r>
              <a:rPr lang="en-US" dirty="0" smtClean="0">
                <a:latin typeface="Arial" pitchFamily="34" charset="0"/>
                <a:cs typeface="Arial" pitchFamily="34" charset="0"/>
              </a:rPr>
              <a:t>10- Shah, Vishu Handbook of plastics testing and failure analysis; Third ed; John Wiley &amp; Sons.</a:t>
            </a:r>
          </a:p>
          <a:p>
            <a:pPr algn="just"/>
            <a:r>
              <a:rPr lang="en-US" dirty="0" smtClean="0">
                <a:latin typeface="Arial" pitchFamily="34" charset="0"/>
                <a:cs typeface="Arial" pitchFamily="34" charset="0"/>
              </a:rPr>
              <a:t>11-J. Brydson; Plastics Materials; Seventh ed; Elsevier.</a:t>
            </a:r>
          </a:p>
          <a:p>
            <a:pPr algn="just"/>
            <a:r>
              <a:rPr lang="en-US" dirty="0" smtClean="0">
                <a:latin typeface="Arial" pitchFamily="34" charset="0"/>
                <a:cs typeface="Arial" pitchFamily="34" charset="0"/>
              </a:rPr>
              <a:t>12-J. S. Anand; Application of plastics; March -1997; Prints India</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 </a:t>
            </a:r>
            <a:r>
              <a:rPr lang="en-US" dirty="0" smtClean="0">
                <a:latin typeface="Arial" pitchFamily="34" charset="0"/>
                <a:cs typeface="Arial" pitchFamily="34" charset="0"/>
              </a:rPr>
              <a:t>13.   </a:t>
            </a:r>
            <a:r>
              <a:rPr lang="en-US" b="1" dirty="0" smtClean="0">
                <a:latin typeface="Arial" pitchFamily="34" charset="0"/>
                <a:cs typeface="Arial" pitchFamily="34" charset="0"/>
              </a:rPr>
              <a:t>Eylisson André Dos Santos</a:t>
            </a:r>
            <a:r>
              <a:rPr lang="en-US" dirty="0" smtClean="0">
                <a:latin typeface="Arial" pitchFamily="34" charset="0"/>
                <a:cs typeface="Arial" pitchFamily="34" charset="0"/>
              </a:rPr>
              <a:t> et al Mechanical and Micro structural Evaluation of Polymer Matrix Composites Filled with Recycled Industrial Waste; Journal of Reinforced Plastics and Composites;</a:t>
            </a:r>
          </a:p>
          <a:p>
            <a:pPr algn="just"/>
            <a:r>
              <a:rPr lang="en-US" dirty="0" smtClean="0">
                <a:latin typeface="Arial" pitchFamily="34" charset="0"/>
                <a:cs typeface="Arial" pitchFamily="34" charset="0"/>
              </a:rPr>
              <a:t>    </a:t>
            </a:r>
            <a:r>
              <a:rPr lang="en-US" dirty="0" smtClean="0">
                <a:latin typeface="Arial" pitchFamily="34" charset="0"/>
                <a:cs typeface="Arial" pitchFamily="34" charset="0"/>
              </a:rPr>
              <a:t>14. </a:t>
            </a:r>
            <a:r>
              <a:rPr lang="en-US" dirty="0" smtClean="0">
                <a:latin typeface="Arial" pitchFamily="34" charset="0"/>
                <a:cs typeface="Arial" pitchFamily="34" charset="0"/>
              </a:rPr>
              <a:t>Pardeep upadhyay et al; Physicomechanical study of random polypropylene filled with treated and untreated nanocalcium carbonate: Effect of different coupling agents and compatibilizer;journal of thermoplastics;2012</a:t>
            </a:r>
            <a:r>
              <a:rPr lang="en-US" dirty="0" smtClean="0"/>
              <a:t>.</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cs typeface="Arial" pitchFamily="34" charset="0"/>
              </a:rPr>
              <a:t>THANK YOU</a:t>
            </a:r>
            <a:endParaRPr lang="en-US" sz="9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CHAPTER 1</a:t>
            </a:r>
            <a:r>
              <a:rPr lang="en-US" dirty="0" smtClean="0">
                <a:solidFill>
                  <a:srgbClr val="FF0000"/>
                </a:solidFill>
              </a:rPr>
              <a:t/>
            </a:r>
            <a:br>
              <a:rPr lang="en-US" dirty="0" smtClean="0">
                <a:solidFill>
                  <a:srgbClr val="FF0000"/>
                </a:solidFill>
              </a:rPr>
            </a:br>
            <a:r>
              <a:rPr lang="en-US" b="1" dirty="0" smtClean="0">
                <a:solidFill>
                  <a:srgbClr val="FF0000"/>
                </a:solidFill>
              </a:rPr>
              <a:t>INTRODUCTION</a:t>
            </a:r>
            <a:endParaRPr lang="en-US" dirty="0">
              <a:solidFill>
                <a:srgbClr val="FF0000"/>
              </a:solidFill>
            </a:endParaRPr>
          </a:p>
        </p:txBody>
      </p:sp>
      <p:sp>
        <p:nvSpPr>
          <p:cNvPr id="3" name="Content Placeholder 2"/>
          <p:cNvSpPr>
            <a:spLocks noGrp="1"/>
          </p:cNvSpPr>
          <p:nvPr>
            <p:ph idx="1"/>
          </p:nvPr>
        </p:nvSpPr>
        <p:spPr>
          <a:xfrm>
            <a:off x="0" y="1447800"/>
            <a:ext cx="9144000" cy="5410200"/>
          </a:xfrm>
        </p:spPr>
        <p:txBody>
          <a:bodyPr>
            <a:normAutofit lnSpcReduction="10000"/>
          </a:bodyPr>
          <a:lstStyle/>
          <a:p>
            <a:pPr algn="just"/>
            <a:r>
              <a:rPr lang="en-US" sz="2400" dirty="0" smtClean="0">
                <a:latin typeface="Arial" pitchFamily="34" charset="0"/>
                <a:cs typeface="Arial" pitchFamily="34" charset="0"/>
              </a:rPr>
              <a:t>Polymer science or macromolecular science is the subfield of material science concerned with polymers, primarily synthetic polymers such as plastics. The field of polymer science includes researchers in multiple disciplines including chemistry (pure and applied), physics, and </a:t>
            </a:r>
            <a:r>
              <a:rPr lang="en-US" sz="2400" dirty="0" smtClean="0">
                <a:latin typeface="Arial" pitchFamily="34" charset="0"/>
                <a:cs typeface="Arial" pitchFamily="34" charset="0"/>
              </a:rPr>
              <a:t>engineering.</a:t>
            </a:r>
          </a:p>
          <a:p>
            <a:pPr algn="just"/>
            <a:r>
              <a:rPr lang="en-US" sz="2400" dirty="0" smtClean="0">
                <a:latin typeface="Arial" pitchFamily="34" charset="0"/>
                <a:cs typeface="Arial" pitchFamily="34" charset="0"/>
              </a:rPr>
              <a:t>This science comprises three main sub-disciplines:</a:t>
            </a:r>
          </a:p>
          <a:p>
            <a:pPr lvl="0" algn="just"/>
            <a:r>
              <a:rPr lang="en-US" sz="2400" dirty="0" smtClean="0">
                <a:latin typeface="Arial" pitchFamily="34" charset="0"/>
                <a:cs typeface="Arial" pitchFamily="34" charset="0"/>
              </a:rPr>
              <a:t>Polymer chemistry or macromolecular chemistry, concerned with the chemical synthesis and chemical properties of polymers</a:t>
            </a:r>
            <a:r>
              <a:rPr lang="en-US" sz="2400" dirty="0" smtClean="0">
                <a:latin typeface="Arial" pitchFamily="34" charset="0"/>
                <a:cs typeface="Arial" pitchFamily="34" charset="0"/>
              </a:rPr>
              <a:t>.</a:t>
            </a:r>
            <a:r>
              <a:rPr lang="en-US" sz="2400" dirty="0" smtClean="0">
                <a:latin typeface="Arial" pitchFamily="34" charset="0"/>
                <a:cs typeface="Arial" pitchFamily="34" charset="0"/>
              </a:rPr>
              <a:t> </a:t>
            </a:r>
          </a:p>
          <a:p>
            <a:pPr lvl="0" algn="just"/>
            <a:r>
              <a:rPr lang="en-US" sz="2400" dirty="0" smtClean="0">
                <a:latin typeface="Arial" pitchFamily="34" charset="0"/>
                <a:cs typeface="Arial" pitchFamily="34" charset="0"/>
              </a:rPr>
              <a:t>Polymer physics, concerned with the bulk properties of polymer materials and engineering applications</a:t>
            </a:r>
            <a:r>
              <a:rPr lang="en-US" sz="2400" dirty="0" smtClean="0">
                <a:latin typeface="Arial" pitchFamily="34" charset="0"/>
                <a:cs typeface="Arial" pitchFamily="34" charset="0"/>
              </a:rPr>
              <a:t>.</a:t>
            </a:r>
            <a:r>
              <a:rPr lang="en-US" sz="2400" dirty="0" smtClean="0">
                <a:latin typeface="Arial" pitchFamily="34" charset="0"/>
                <a:cs typeface="Arial" pitchFamily="34" charset="0"/>
              </a:rPr>
              <a:t> </a:t>
            </a:r>
          </a:p>
          <a:p>
            <a:pPr algn="just"/>
            <a:r>
              <a:rPr lang="en-US" sz="2400" dirty="0" smtClean="0">
                <a:latin typeface="Arial" pitchFamily="34" charset="0"/>
                <a:cs typeface="Arial" pitchFamily="34" charset="0"/>
              </a:rPr>
              <a:t>Polymer characterization is concerned with the analysis of chemical structure and morphology and the determination of physical properties in relation to compositional and structural </a:t>
            </a:r>
            <a:r>
              <a:rPr lang="en-US" sz="2400" dirty="0" smtClean="0">
                <a:latin typeface="Arial" pitchFamily="34" charset="0"/>
                <a:cs typeface="Arial" pitchFamily="34" charset="0"/>
              </a:rPr>
              <a:t>parameters.</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CONTINUED</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a:bodyPr>
          <a:lstStyle/>
          <a:p>
            <a:pPr algn="just"/>
            <a:r>
              <a:rPr lang="en-US" sz="2400" dirty="0" smtClean="0">
                <a:latin typeface="Arial" pitchFamily="34" charset="0"/>
                <a:cs typeface="Arial" pitchFamily="34" charset="0"/>
              </a:rPr>
              <a:t>Particle filled polymer composites have become attractive because of their wide applications and low cost. Incorporating inorganic mineral fillers into plastic resin improves various physical properties of the materials such as mechanical strength, modulus and heat deflection </a:t>
            </a:r>
            <a:r>
              <a:rPr lang="en-US" sz="2400" dirty="0" smtClean="0">
                <a:latin typeface="Arial" pitchFamily="34" charset="0"/>
                <a:cs typeface="Arial" pitchFamily="34" charset="0"/>
              </a:rPr>
              <a:t>temperature.</a:t>
            </a:r>
          </a:p>
          <a:p>
            <a:pPr algn="just"/>
            <a:r>
              <a:rPr lang="en-US" sz="2400" dirty="0" smtClean="0">
                <a:latin typeface="Arial" pitchFamily="34" charset="0"/>
                <a:cs typeface="Arial" pitchFamily="34" charset="0"/>
              </a:rPr>
              <a:t>In general the mechanical properties of particulate filled polymer composites depend strongly on size, shape and distribution of filler particles in the matrix polymer and good adhesion at the interface surface. Polypropylene (pp) is among the most widely used engineering thermoplastics in automobile (car bumper, dash board), home appliances, and packaging and consumer applications because of its excellent mechanical properties.</a:t>
            </a:r>
          </a:p>
          <a:p>
            <a:pPr algn="just"/>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solidFill>
                  <a:srgbClr val="FF0000"/>
                </a:solidFill>
              </a:rPr>
              <a:t>CONTINUED</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fontScale="70000" lnSpcReduction="20000"/>
          </a:bodyPr>
          <a:lstStyle/>
          <a:p>
            <a:pPr algn="just"/>
            <a:r>
              <a:rPr lang="en-US" sz="3400" dirty="0" smtClean="0">
                <a:latin typeface="Arial" pitchFamily="34" charset="0"/>
                <a:cs typeface="Arial" pitchFamily="34" charset="0"/>
              </a:rPr>
              <a:t>Such studies can lead to many benefits of which the following are probably the most important </a:t>
            </a:r>
            <a:r>
              <a:rPr lang="en-US" sz="3400" dirty="0" smtClean="0">
                <a:latin typeface="Arial" pitchFamily="34" charset="0"/>
                <a:cs typeface="Arial" pitchFamily="34" charset="0"/>
              </a:rPr>
              <a:t>(Brydson, </a:t>
            </a:r>
            <a:r>
              <a:rPr lang="en-US" sz="3400" dirty="0" smtClean="0">
                <a:latin typeface="Arial" pitchFamily="34" charset="0"/>
                <a:cs typeface="Arial" pitchFamily="34" charset="0"/>
              </a:rPr>
              <a:t>1981).</a:t>
            </a:r>
          </a:p>
          <a:p>
            <a:pPr algn="just"/>
            <a:endParaRPr lang="en-US" sz="3400" dirty="0" smtClean="0">
              <a:latin typeface="Arial" pitchFamily="34" charset="0"/>
              <a:cs typeface="Arial" pitchFamily="34" charset="0"/>
            </a:endParaRPr>
          </a:p>
          <a:p>
            <a:pPr algn="just"/>
            <a:r>
              <a:rPr lang="en-US" sz="3400" dirty="0" smtClean="0">
                <a:latin typeface="Arial" pitchFamily="34" charset="0"/>
                <a:cs typeface="Arial" pitchFamily="34" charset="0"/>
              </a:rPr>
              <a:t>(a)To understand processing faults and defects which are of rheological origin and hence to make logical suggestions for adjusting the processing conditions for either minimizing or completely removing the fault.</a:t>
            </a:r>
          </a:p>
          <a:p>
            <a:pPr algn="just"/>
            <a:endParaRPr lang="en-US" sz="3400" dirty="0" smtClean="0">
              <a:latin typeface="Arial" pitchFamily="34" charset="0"/>
              <a:cs typeface="Arial" pitchFamily="34" charset="0"/>
            </a:endParaRPr>
          </a:p>
          <a:p>
            <a:pPr algn="just"/>
            <a:r>
              <a:rPr lang="en-US" sz="3400" dirty="0" smtClean="0">
                <a:latin typeface="Arial" pitchFamily="34" charset="0"/>
                <a:cs typeface="Arial" pitchFamily="34" charset="0"/>
              </a:rPr>
              <a:t>(b)To make a prior intelligent selection of the best polymer or polymer compound to use under a given set of circumstances.</a:t>
            </a:r>
          </a:p>
          <a:p>
            <a:pPr algn="just"/>
            <a:endParaRPr lang="en-US" sz="3400" dirty="0" smtClean="0">
              <a:latin typeface="Arial" pitchFamily="34" charset="0"/>
              <a:cs typeface="Arial" pitchFamily="34" charset="0"/>
            </a:endParaRPr>
          </a:p>
          <a:p>
            <a:pPr algn="just"/>
            <a:r>
              <a:rPr lang="en-US" sz="3400" dirty="0" smtClean="0">
                <a:latin typeface="Arial" pitchFamily="34" charset="0"/>
                <a:cs typeface="Arial" pitchFamily="34" charset="0"/>
              </a:rPr>
              <a:t> (c)They can lead to qualitative and to some extent quantitative, relationships between such factors as output, power consumption, machine dimensions, material properties and operational variables such as temperatures and pressure.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POLYMER COMPOSITES</a:t>
            </a:r>
            <a:r>
              <a:rPr lang="en-US" dirty="0" smtClean="0"/>
              <a:t/>
            </a:r>
            <a:br>
              <a:rPr lang="en-US" dirty="0" smtClean="0"/>
            </a:br>
            <a:endParaRPr lang="en-US" dirty="0"/>
          </a:p>
        </p:txBody>
      </p:sp>
      <p:sp>
        <p:nvSpPr>
          <p:cNvPr id="3" name="Content Placeholder 2"/>
          <p:cNvSpPr>
            <a:spLocks noGrp="1"/>
          </p:cNvSpPr>
          <p:nvPr>
            <p:ph idx="1"/>
          </p:nvPr>
        </p:nvSpPr>
        <p:spPr>
          <a:xfrm>
            <a:off x="0" y="1219200"/>
            <a:ext cx="9144000" cy="5638800"/>
          </a:xfrm>
        </p:spPr>
        <p:txBody>
          <a:bodyPr>
            <a:normAutofit fontScale="70000" lnSpcReduction="20000"/>
          </a:bodyPr>
          <a:lstStyle/>
          <a:p>
            <a:pPr algn="just"/>
            <a:r>
              <a:rPr lang="en-US" dirty="0" smtClean="0">
                <a:latin typeface="Arial" pitchFamily="34" charset="0"/>
                <a:cs typeface="Arial" pitchFamily="34" charset="0"/>
              </a:rPr>
              <a:t>Composites materials are formed by combining two or more materials that have quite different properties. The different materials work together to give the composite unique properties. Composites represent an important class of engineering </a:t>
            </a:r>
            <a:r>
              <a:rPr lang="en-US" dirty="0" smtClean="0">
                <a:latin typeface="Arial" pitchFamily="34" charset="0"/>
                <a:cs typeface="Arial" pitchFamily="34" charset="0"/>
              </a:rPr>
              <a:t>material.</a:t>
            </a:r>
          </a:p>
          <a:p>
            <a:pPr algn="just"/>
            <a:endParaRPr lang="en-US" dirty="0" smtClean="0">
              <a:latin typeface="Arial" pitchFamily="34" charset="0"/>
              <a:cs typeface="Arial" pitchFamily="34" charset="0"/>
            </a:endParaRPr>
          </a:p>
          <a:p>
            <a:pPr lvl="0" algn="just"/>
            <a:r>
              <a:rPr lang="en-US" dirty="0" smtClean="0">
                <a:latin typeface="Arial" pitchFamily="34" charset="0"/>
                <a:cs typeface="Arial" pitchFamily="34" charset="0"/>
              </a:rPr>
              <a:t> </a:t>
            </a:r>
            <a:r>
              <a:rPr lang="en-US" dirty="0" smtClean="0">
                <a:latin typeface="Arial" pitchFamily="34" charset="0"/>
                <a:cs typeface="Arial" pitchFamily="34" charset="0"/>
              </a:rPr>
              <a:t>Basically, polymer composites may be classified into the following categories (Alger, </a:t>
            </a:r>
            <a:r>
              <a:rPr lang="en-US" dirty="0" smtClean="0">
                <a:latin typeface="Arial" pitchFamily="34" charset="0"/>
                <a:cs typeface="Arial" pitchFamily="34" charset="0"/>
              </a:rPr>
              <a:t>1990):</a:t>
            </a:r>
          </a:p>
          <a:p>
            <a:pPr lvl="0" algn="just"/>
            <a:endParaRPr lang="en-US" dirty="0" smtClean="0">
              <a:latin typeface="Arial" pitchFamily="34" charset="0"/>
              <a:cs typeface="Arial" pitchFamily="34" charset="0"/>
            </a:endParaRPr>
          </a:p>
          <a:p>
            <a:pPr lvl="0" algn="just"/>
            <a:r>
              <a:rPr lang="en-US" dirty="0" smtClean="0">
                <a:latin typeface="Arial" pitchFamily="34" charset="0"/>
                <a:cs typeface="Arial" pitchFamily="34" charset="0"/>
              </a:rPr>
              <a:t>Polymer-polymer </a:t>
            </a:r>
            <a:r>
              <a:rPr lang="en-US" dirty="0" smtClean="0">
                <a:latin typeface="Arial" pitchFamily="34" charset="0"/>
                <a:cs typeface="Arial" pitchFamily="34" charset="0"/>
              </a:rPr>
              <a:t>combinations (polymer blends)</a:t>
            </a:r>
          </a:p>
          <a:p>
            <a:pPr lvl="0" algn="just"/>
            <a:r>
              <a:rPr lang="en-US" dirty="0" smtClean="0">
                <a:latin typeface="Arial" pitchFamily="34" charset="0"/>
                <a:cs typeface="Arial" pitchFamily="34" charset="0"/>
              </a:rPr>
              <a:t> Polymer. gas combinations (expanded, cellular or foamed polymers)</a:t>
            </a:r>
          </a:p>
          <a:p>
            <a:pPr lvl="0" algn="just"/>
            <a:r>
              <a:rPr lang="en-US" dirty="0" smtClean="0">
                <a:latin typeface="Arial" pitchFamily="34" charset="0"/>
                <a:cs typeface="Arial" pitchFamily="34" charset="0"/>
              </a:rPr>
              <a:t> Polymer. rigid filler combinations of:</a:t>
            </a:r>
          </a:p>
          <a:p>
            <a:pPr algn="just"/>
            <a:endParaRPr lang="en-US" dirty="0" smtClean="0">
              <a:latin typeface="Arial" pitchFamily="34" charset="0"/>
              <a:cs typeface="Arial" pitchFamily="34" charset="0"/>
            </a:endParaRPr>
          </a:p>
          <a:p>
            <a:pPr lvl="1" algn="just"/>
            <a:r>
              <a:rPr lang="en-US" sz="3200" dirty="0" smtClean="0">
                <a:latin typeface="Arial" pitchFamily="34" charset="0"/>
                <a:cs typeface="Arial" pitchFamily="34" charset="0"/>
              </a:rPr>
              <a:t> Polymer-fiber</a:t>
            </a:r>
          </a:p>
          <a:p>
            <a:pPr algn="just"/>
            <a:endParaRPr lang="en-US" dirty="0" smtClean="0">
              <a:latin typeface="Arial" pitchFamily="34" charset="0"/>
              <a:cs typeface="Arial" pitchFamily="34" charset="0"/>
            </a:endParaRPr>
          </a:p>
          <a:p>
            <a:pPr lvl="1" algn="just"/>
            <a:r>
              <a:rPr lang="en-US" sz="3200" dirty="0" smtClean="0">
                <a:latin typeface="Arial" pitchFamily="34" charset="0"/>
                <a:cs typeface="Arial" pitchFamily="34" charset="0"/>
              </a:rPr>
              <a:t> Polymer-particulate filler</a:t>
            </a:r>
          </a:p>
          <a:p>
            <a:pPr algn="just"/>
            <a:endParaRPr lang="en-US" dirty="0" smtClean="0">
              <a:latin typeface="Arial" pitchFamily="34" charset="0"/>
              <a:cs typeface="Arial" pitchFamily="34" charset="0"/>
            </a:endParaRPr>
          </a:p>
          <a:p>
            <a:pPr lvl="1" algn="just"/>
            <a:r>
              <a:rPr lang="en-US" sz="3200" dirty="0" smtClean="0">
                <a:latin typeface="Arial" pitchFamily="34" charset="0"/>
                <a:cs typeface="Arial" pitchFamily="34" charset="0"/>
              </a:rPr>
              <a:t> Polymer-hybrid filler</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POLYMER NANOCOMPOSITES</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800" dirty="0" smtClean="0">
                <a:latin typeface="Arial" pitchFamily="34" charset="0"/>
                <a:cs typeface="Arial" pitchFamily="34" charset="0"/>
              </a:rPr>
              <a:t>A </a:t>
            </a:r>
            <a:r>
              <a:rPr lang="en-US" sz="2800" b="1" dirty="0" smtClean="0">
                <a:latin typeface="Arial" pitchFamily="34" charset="0"/>
                <a:cs typeface="Arial" pitchFamily="34" charset="0"/>
              </a:rPr>
              <a:t>nanocomposite</a:t>
            </a:r>
            <a:r>
              <a:rPr lang="en-US" sz="2800" dirty="0" smtClean="0">
                <a:latin typeface="Arial" pitchFamily="34" charset="0"/>
                <a:cs typeface="Arial" pitchFamily="34" charset="0"/>
              </a:rPr>
              <a:t> is a multiphase solid material where one of the phases has one, </a:t>
            </a:r>
            <a:r>
              <a:rPr lang="en-US" sz="2800" dirty="0" smtClean="0">
                <a:latin typeface="Arial" pitchFamily="34" charset="0"/>
                <a:cs typeface="Arial" pitchFamily="34" charset="0"/>
              </a:rPr>
              <a:t>two  </a:t>
            </a:r>
            <a:r>
              <a:rPr lang="en-US" sz="2800" dirty="0" smtClean="0">
                <a:latin typeface="Arial" pitchFamily="34" charset="0"/>
                <a:cs typeface="Arial" pitchFamily="34" charset="0"/>
              </a:rPr>
              <a:t>or three dimensions of less than 100 nanometers (nm), or structures having </a:t>
            </a:r>
            <a:r>
              <a:rPr lang="en-US" sz="2800" dirty="0" smtClean="0">
                <a:latin typeface="Arial" pitchFamily="34" charset="0"/>
                <a:cs typeface="Arial" pitchFamily="34" charset="0"/>
              </a:rPr>
              <a:t>nano-scale </a:t>
            </a:r>
            <a:r>
              <a:rPr lang="en-US" sz="2800" dirty="0" smtClean="0">
                <a:latin typeface="Arial" pitchFamily="34" charset="0"/>
                <a:cs typeface="Arial" pitchFamily="34" charset="0"/>
              </a:rPr>
              <a:t>repeat distances between the different phases that make up the </a:t>
            </a:r>
            <a:r>
              <a:rPr lang="en-US" sz="2800" dirty="0" smtClean="0">
                <a:latin typeface="Arial" pitchFamily="34" charset="0"/>
                <a:cs typeface="Arial" pitchFamily="34" charset="0"/>
              </a:rPr>
              <a:t>material.</a:t>
            </a:r>
          </a:p>
          <a:p>
            <a:pPr algn="just"/>
            <a:r>
              <a:rPr lang="en-US" sz="2800" dirty="0" smtClean="0">
                <a:latin typeface="Arial" pitchFamily="34" charset="0"/>
                <a:cs typeface="Arial" pitchFamily="34" charset="0"/>
              </a:rPr>
              <a:t> The mechanical, electrical, thermal, optical, electrochemical, catalytic properties of the nanocomposite will differ markedly from that of the component materials. </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3237</Words>
  <Application>Microsoft Office PowerPoint</Application>
  <PresentationFormat>On-screen Show (4:3)</PresentationFormat>
  <Paragraphs>457</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A  PROJECT ON “EFFECT OF PARTICLE SIZE OF CALCIUM CARBONATE ON PP COMPOSITES”. Under The Guidance  Of Prof.(Dr. G.L.Verma)</vt:lpstr>
      <vt:lpstr>ABSTRACT </vt:lpstr>
      <vt:lpstr>CONTINUED</vt:lpstr>
      <vt:lpstr>CONTINUED</vt:lpstr>
      <vt:lpstr>CHAPTER 1 INTRODUCTION</vt:lpstr>
      <vt:lpstr>CONTINUED</vt:lpstr>
      <vt:lpstr>CONTINUED</vt:lpstr>
      <vt:lpstr>POLYMER COMPOSITES </vt:lpstr>
      <vt:lpstr>POLYMER NANOCOMPOSITES</vt:lpstr>
      <vt:lpstr>NANOCOMPOSITE STRUCTURE</vt:lpstr>
      <vt:lpstr>PHASE SEPARATED STRUCTURE.</vt:lpstr>
      <vt:lpstr>INTERCALATED STRUCTURE </vt:lpstr>
      <vt:lpstr>EXFOLATED STRUCTURE </vt:lpstr>
      <vt:lpstr>EXTRUSION TECHNOLOGY</vt:lpstr>
      <vt:lpstr>PRINCIPLES</vt:lpstr>
      <vt:lpstr>CLASIFICATION </vt:lpstr>
      <vt:lpstr>SCREW DESIGN</vt:lpstr>
      <vt:lpstr>PROBLEM STATEMENT</vt:lpstr>
      <vt:lpstr>CONTINUED</vt:lpstr>
      <vt:lpstr>OBJECTIVES OF STUDY </vt:lpstr>
      <vt:lpstr>CHAPTER 2 LITERATURE REVIEW</vt:lpstr>
      <vt:lpstr>POLYPRPYLENE</vt:lpstr>
      <vt:lpstr>CONTINUED</vt:lpstr>
      <vt:lpstr>CALCIUM CARBONATE</vt:lpstr>
      <vt:lpstr>CONTINUED</vt:lpstr>
      <vt:lpstr>CONTNUED</vt:lpstr>
      <vt:lpstr>CHAPTER 3 EXPERIMENTAL </vt:lpstr>
      <vt:lpstr>MATERIALS AND FUNCTION</vt:lpstr>
      <vt:lpstr>COMPOUNDING</vt:lpstr>
      <vt:lpstr>FORMULATION OF T-1 WITH 20µ </vt:lpstr>
      <vt:lpstr>PROCESS PARAMETER OF EXTRUDER            </vt:lpstr>
      <vt:lpstr>              Fig:Ferromatic Milacron</vt:lpstr>
      <vt:lpstr>OBSERVATION</vt:lpstr>
      <vt:lpstr>FOR TRIAL -2 </vt:lpstr>
      <vt:lpstr>FOR TRIAL -3 </vt:lpstr>
      <vt:lpstr>FOR TRIAL -4</vt:lpstr>
      <vt:lpstr>Chapter 4    Result and Discussion </vt:lpstr>
      <vt:lpstr>RESULT</vt:lpstr>
      <vt:lpstr>TENSILE PROPERTIES</vt:lpstr>
      <vt:lpstr>FLEXURAL PROPERTIES</vt:lpstr>
      <vt:lpstr>IMPACT PROPERTIES</vt:lpstr>
      <vt:lpstr>CONCLUSION</vt:lpstr>
      <vt:lpstr>  SUGGESTION FOR FUTURE WORK </vt:lpstr>
      <vt:lpstr>BIBLIOGRPHY</vt:lpstr>
      <vt:lpstr>CONTINUED</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PARTICLE SIZE OF CALCIUM CARBONATE ON PP COMPOSITES.</dc:title>
  <dc:creator>Ravi Naraian Pandey</dc:creator>
  <cp:lastModifiedBy>Ravi Naraian Pandey</cp:lastModifiedBy>
  <cp:revision>42</cp:revision>
  <dcterms:created xsi:type="dcterms:W3CDTF">2012-07-14T18:10:10Z</dcterms:created>
  <dcterms:modified xsi:type="dcterms:W3CDTF">2012-07-15T21:52:21Z</dcterms:modified>
</cp:coreProperties>
</file>